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95" r:id="rId2"/>
    <p:sldId id="276" r:id="rId3"/>
    <p:sldId id="277" r:id="rId4"/>
    <p:sldId id="278" r:id="rId5"/>
    <p:sldId id="279" r:id="rId6"/>
    <p:sldId id="280" r:id="rId7"/>
    <p:sldId id="294" r:id="rId8"/>
    <p:sldId id="281" r:id="rId9"/>
    <p:sldId id="287" r:id="rId10"/>
    <p:sldId id="283" r:id="rId11"/>
    <p:sldId id="285" r:id="rId12"/>
    <p:sldId id="291" r:id="rId13"/>
    <p:sldId id="292" r:id="rId14"/>
    <p:sldId id="293" r:id="rId15"/>
    <p:sldId id="288" r:id="rId16"/>
    <p:sldId id="286" r:id="rId17"/>
    <p:sldId id="289" r:id="rId18"/>
    <p:sldId id="290" r:id="rId19"/>
    <p:sldId id="275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26"/>
    <p:restoredTop sz="87569"/>
  </p:normalViewPr>
  <p:slideViewPr>
    <p:cSldViewPr snapToGrid="0" snapToObjects="1">
      <p:cViewPr varScale="1">
        <p:scale>
          <a:sx n="110" d="100"/>
          <a:sy n="110" d="100"/>
        </p:scale>
        <p:origin x="968" y="168"/>
      </p:cViewPr>
      <p:guideLst>
        <p:guide orient="horz" pos="2160"/>
        <p:guide pos="3840"/>
      </p:guideLst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527CB-4302-F742-95A3-2014BA0830DE}" type="datetimeFigureOut">
              <a:rPr lang="en-US" smtClean="0"/>
              <a:t>5/10/21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EC515-8893-214A-AB5B-C17EE8C791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96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EC515-8893-214A-AB5B-C17EE8C791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44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EC515-8893-214A-AB5B-C17EE8C791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6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62F99-EC1A-0449-A74E-A6D89C7B7276}" type="datetimeFigureOut">
              <a:rPr lang="en-US" smtClean="0"/>
              <a:pPr/>
              <a:t>5/10/21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87F3E-D6B2-5A40-AF3C-BA94BDFC4C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32.emf"/><Relationship Id="rId7" Type="http://schemas.openxmlformats.org/officeDocument/2006/relationships/image" Target="../media/image35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214635-4A9A-1842-A7C7-94AD2A4DB331}"/>
              </a:ext>
            </a:extLst>
          </p:cNvPr>
          <p:cNvSpPr txBox="1"/>
          <p:nvPr/>
        </p:nvSpPr>
        <p:spPr>
          <a:xfrm>
            <a:off x="2280856" y="450635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Week 2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FF0B9D-DEC0-4B42-A371-251B4BCCFB0F}"/>
              </a:ext>
            </a:extLst>
          </p:cNvPr>
          <p:cNvSpPr txBox="1"/>
          <p:nvPr/>
        </p:nvSpPr>
        <p:spPr>
          <a:xfrm>
            <a:off x="3938641" y="2672636"/>
            <a:ext cx="43147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Rigid block motion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Plate motion on a sphere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Continuum kinematics (intro)</a:t>
            </a:r>
          </a:p>
        </p:txBody>
      </p:sp>
    </p:spTree>
    <p:extLst>
      <p:ext uri="{BB962C8B-B14F-4D97-AF65-F5344CB8AC3E}">
        <p14:creationId xmlns:p14="http://schemas.microsoft.com/office/powerpoint/2010/main" val="2157362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57">
            <a:extLst>
              <a:ext uri="{FF2B5EF4-FFF2-40B4-BE49-F238E27FC236}">
                <a16:creationId xmlns:a16="http://schemas.microsoft.com/office/drawing/2014/main" id="{0CCBBF93-D608-B74D-A9F7-13CD574C87C8}"/>
              </a:ext>
            </a:extLst>
          </p:cNvPr>
          <p:cNvSpPr/>
          <p:nvPr/>
        </p:nvSpPr>
        <p:spPr>
          <a:xfrm>
            <a:off x="6779022" y="644923"/>
            <a:ext cx="2706016" cy="5220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495" h="21600" extrusionOk="0">
                <a:moveTo>
                  <a:pt x="0" y="5222"/>
                </a:moveTo>
                <a:cubicBezTo>
                  <a:pt x="4736" y="6331"/>
                  <a:pt x="7766" y="8899"/>
                  <a:pt x="7660" y="11713"/>
                </a:cubicBezTo>
                <a:cubicBezTo>
                  <a:pt x="7571" y="14079"/>
                  <a:pt x="5238" y="16250"/>
                  <a:pt x="1499" y="17445"/>
                </a:cubicBezTo>
                <a:lnTo>
                  <a:pt x="12300" y="21600"/>
                </a:lnTo>
                <a:cubicBezTo>
                  <a:pt x="18647" y="18468"/>
                  <a:pt x="21600" y="13774"/>
                  <a:pt x="20119" y="9173"/>
                </a:cubicBezTo>
                <a:cubicBezTo>
                  <a:pt x="18887" y="5347"/>
                  <a:pt x="14680" y="2001"/>
                  <a:pt x="8585" y="0"/>
                </a:cubicBezTo>
                <a:lnTo>
                  <a:pt x="0" y="5222"/>
                </a:lnTo>
                <a:close/>
              </a:path>
            </a:pathLst>
          </a:custGeom>
          <a:solidFill>
            <a:schemeClr val="accent4">
              <a:hueOff val="-165171"/>
              <a:satOff val="-13982"/>
              <a:lumOff val="-10016"/>
            </a:schemeClr>
          </a:solidFill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" name="Shape 358">
            <a:extLst>
              <a:ext uri="{FF2B5EF4-FFF2-40B4-BE49-F238E27FC236}">
                <a16:creationId xmlns:a16="http://schemas.microsoft.com/office/drawing/2014/main" id="{0A31A45A-3920-E04B-BFA3-C3FC3A58F897}"/>
              </a:ext>
            </a:extLst>
          </p:cNvPr>
          <p:cNvSpPr/>
          <p:nvPr/>
        </p:nvSpPr>
        <p:spPr>
          <a:xfrm>
            <a:off x="4416524" y="1743720"/>
            <a:ext cx="3358952" cy="3370561"/>
          </a:xfrm>
          <a:prstGeom prst="ellipse">
            <a:avLst/>
          </a:prstGeom>
          <a:ln w="635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" name="Shape 359">
            <a:extLst>
              <a:ext uri="{FF2B5EF4-FFF2-40B4-BE49-F238E27FC236}">
                <a16:creationId xmlns:a16="http://schemas.microsoft.com/office/drawing/2014/main" id="{2CBFA0BD-F88A-6B4E-95C4-449A3A2D0AA3}"/>
              </a:ext>
            </a:extLst>
          </p:cNvPr>
          <p:cNvSpPr/>
          <p:nvPr/>
        </p:nvSpPr>
        <p:spPr>
          <a:xfrm>
            <a:off x="2734329" y="55711"/>
            <a:ext cx="6723342" cy="6746578"/>
          </a:xfrm>
          <a:prstGeom prst="ellipse">
            <a:avLst/>
          </a:prstGeom>
          <a:ln w="63500">
            <a:solidFill>
              <a:srgbClr val="000000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360">
            <a:extLst>
              <a:ext uri="{FF2B5EF4-FFF2-40B4-BE49-F238E27FC236}">
                <a16:creationId xmlns:a16="http://schemas.microsoft.com/office/drawing/2014/main" id="{2D95503F-74DF-E842-8D7E-B8CD75DB5D68}"/>
              </a:ext>
            </a:extLst>
          </p:cNvPr>
          <p:cNvSpPr/>
          <p:nvPr/>
        </p:nvSpPr>
        <p:spPr>
          <a:xfrm>
            <a:off x="6012180" y="3345180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C33D6BEB-E2E5-804F-A5EF-E696731BC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468" y="3127325"/>
            <a:ext cx="190501" cy="21590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363">
            <a:extLst>
              <a:ext uri="{FF2B5EF4-FFF2-40B4-BE49-F238E27FC236}">
                <a16:creationId xmlns:a16="http://schemas.microsoft.com/office/drawing/2014/main" id="{A085D2FF-20C2-A046-95B6-E10F3620F0A9}"/>
              </a:ext>
            </a:extLst>
          </p:cNvPr>
          <p:cNvSpPr/>
          <p:nvPr/>
        </p:nvSpPr>
        <p:spPr>
          <a:xfrm>
            <a:off x="6012989" y="3429000"/>
            <a:ext cx="2093447" cy="0"/>
          </a:xfrm>
          <a:prstGeom prst="line">
            <a:avLst/>
          </a:prstGeom>
          <a:noFill/>
          <a:ln w="38100" cap="flat">
            <a:solidFill>
              <a:srgbClr val="6F6A5A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17" name="Shape 381">
            <a:extLst>
              <a:ext uri="{FF2B5EF4-FFF2-40B4-BE49-F238E27FC236}">
                <a16:creationId xmlns:a16="http://schemas.microsoft.com/office/drawing/2014/main" id="{60138B22-AEAF-C743-AEB2-551D511BAC13}"/>
              </a:ext>
            </a:extLst>
          </p:cNvPr>
          <p:cNvSpPr/>
          <p:nvPr/>
        </p:nvSpPr>
        <p:spPr>
          <a:xfrm>
            <a:off x="6063789" y="3426812"/>
            <a:ext cx="3191219" cy="1"/>
          </a:xfrm>
          <a:prstGeom prst="line">
            <a:avLst/>
          </a:prstGeom>
          <a:noFill/>
          <a:ln w="38100" cap="flat">
            <a:solidFill>
              <a:srgbClr val="6F6A5A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10" name="Shape 364">
            <a:extLst>
              <a:ext uri="{FF2B5EF4-FFF2-40B4-BE49-F238E27FC236}">
                <a16:creationId xmlns:a16="http://schemas.microsoft.com/office/drawing/2014/main" id="{75E5B025-62FC-4542-A420-15DF6E2772F4}"/>
              </a:ext>
            </a:extLst>
          </p:cNvPr>
          <p:cNvSpPr/>
          <p:nvPr/>
        </p:nvSpPr>
        <p:spPr>
          <a:xfrm>
            <a:off x="8098699" y="3433341"/>
            <a:ext cx="1" cy="617058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 dirty="0"/>
          </a:p>
        </p:txBody>
      </p:sp>
      <p:sp>
        <p:nvSpPr>
          <p:cNvPr id="12" name="Shape 366">
            <a:extLst>
              <a:ext uri="{FF2B5EF4-FFF2-40B4-BE49-F238E27FC236}">
                <a16:creationId xmlns:a16="http://schemas.microsoft.com/office/drawing/2014/main" id="{8E2F3AB9-D939-494B-89A2-4A827117CB43}"/>
              </a:ext>
            </a:extLst>
          </p:cNvPr>
          <p:cNvSpPr/>
          <p:nvPr/>
        </p:nvSpPr>
        <p:spPr>
          <a:xfrm>
            <a:off x="6063789" y="3426995"/>
            <a:ext cx="2623247" cy="1"/>
          </a:xfrm>
          <a:prstGeom prst="line">
            <a:avLst/>
          </a:prstGeom>
          <a:noFill/>
          <a:ln w="38100" cap="flat">
            <a:solidFill>
              <a:srgbClr val="6F6A5A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13" name="Shape 367">
            <a:extLst>
              <a:ext uri="{FF2B5EF4-FFF2-40B4-BE49-F238E27FC236}">
                <a16:creationId xmlns:a16="http://schemas.microsoft.com/office/drawing/2014/main" id="{71C01BCF-39B6-994A-9274-2F2BB6BDAB29}"/>
              </a:ext>
            </a:extLst>
          </p:cNvPr>
          <p:cNvSpPr/>
          <p:nvPr/>
        </p:nvSpPr>
        <p:spPr>
          <a:xfrm>
            <a:off x="8684148" y="3433341"/>
            <a:ext cx="1" cy="773219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 dirty="0"/>
          </a:p>
        </p:txBody>
      </p:sp>
      <p:sp>
        <p:nvSpPr>
          <p:cNvPr id="14" name="Shape 369">
            <a:extLst>
              <a:ext uri="{FF2B5EF4-FFF2-40B4-BE49-F238E27FC236}">
                <a16:creationId xmlns:a16="http://schemas.microsoft.com/office/drawing/2014/main" id="{5E4101DD-C4EC-914E-B13B-E463F0274410}"/>
              </a:ext>
            </a:extLst>
          </p:cNvPr>
          <p:cNvSpPr/>
          <p:nvPr/>
        </p:nvSpPr>
        <p:spPr>
          <a:xfrm>
            <a:off x="6015019" y="3336042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" name="Shape 375">
            <a:extLst>
              <a:ext uri="{FF2B5EF4-FFF2-40B4-BE49-F238E27FC236}">
                <a16:creationId xmlns:a16="http://schemas.microsoft.com/office/drawing/2014/main" id="{D3D1DC96-F1DD-F749-B970-EAA2A4A7B66B}"/>
              </a:ext>
            </a:extLst>
          </p:cNvPr>
          <p:cNvSpPr/>
          <p:nvPr/>
        </p:nvSpPr>
        <p:spPr>
          <a:xfrm rot="5581802" flipH="1">
            <a:off x="5980966" y="3003299"/>
            <a:ext cx="255779" cy="647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33" h="21600" extrusionOk="0">
                <a:moveTo>
                  <a:pt x="0" y="0"/>
                </a:moveTo>
                <a:cubicBezTo>
                  <a:pt x="11429" y="1197"/>
                  <a:pt x="19734" y="5256"/>
                  <a:pt x="20649" y="10092"/>
                </a:cubicBezTo>
                <a:cubicBezTo>
                  <a:pt x="21600" y="15120"/>
                  <a:pt x="14383" y="19806"/>
                  <a:pt x="2923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18" name="Shape 382">
            <a:extLst>
              <a:ext uri="{FF2B5EF4-FFF2-40B4-BE49-F238E27FC236}">
                <a16:creationId xmlns:a16="http://schemas.microsoft.com/office/drawing/2014/main" id="{A449B5F7-3C59-3C46-902C-30F891B317F8}"/>
              </a:ext>
            </a:extLst>
          </p:cNvPr>
          <p:cNvSpPr/>
          <p:nvPr/>
        </p:nvSpPr>
        <p:spPr>
          <a:xfrm>
            <a:off x="9257318" y="3433341"/>
            <a:ext cx="1" cy="940632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 dirty="0"/>
          </a:p>
        </p:txBody>
      </p:sp>
      <p:pic>
        <p:nvPicPr>
          <p:cNvPr id="20" name="pasted-image.pdf">
            <a:extLst>
              <a:ext uri="{FF2B5EF4-FFF2-40B4-BE49-F238E27FC236}">
                <a16:creationId xmlns:a16="http://schemas.microsoft.com/office/drawing/2014/main" id="{6E849FB4-CAC0-A645-8F2B-A97ED45D1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404" y="2771508"/>
            <a:ext cx="850901" cy="279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asted-image.pdf">
            <a:extLst>
              <a:ext uri="{FF2B5EF4-FFF2-40B4-BE49-F238E27FC236}">
                <a16:creationId xmlns:a16="http://schemas.microsoft.com/office/drawing/2014/main" id="{BB3CE33F-4480-DB49-B7E0-B1B3B22E2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468" y="558196"/>
            <a:ext cx="30607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pasted-image.pdf">
            <a:extLst>
              <a:ext uri="{FF2B5EF4-FFF2-40B4-BE49-F238E27FC236}">
                <a16:creationId xmlns:a16="http://schemas.microsoft.com/office/drawing/2014/main" id="{043CBC39-7F1F-B540-BA18-A148E2AA5B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6436" y="2597283"/>
            <a:ext cx="863601" cy="393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6100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  <p:bldP spid="13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C11D5E-3FF5-C04D-83EB-4DF598A8EF61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Rotations on a spherical Earth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581D61-52BB-A045-8E2D-F29D6892CBC7}"/>
              </a:ext>
            </a:extLst>
          </p:cNvPr>
          <p:cNvSpPr/>
          <p:nvPr/>
        </p:nvSpPr>
        <p:spPr>
          <a:xfrm>
            <a:off x="530832" y="2459503"/>
            <a:ext cx="69076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SG" sz="2400" dirty="0"/>
              <a:t>The same rules as for flat system </a:t>
            </a:r>
          </a:p>
          <a:p>
            <a:pPr marL="342900" indent="-342900">
              <a:buFont typeface="Arial" panose="020B0604020202020204" pitchFamily="34" charset="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SG" sz="2400" dirty="0"/>
              <a:t>The Euler pole does not have to be on any plate - it is imaginary</a:t>
            </a:r>
          </a:p>
          <a:p>
            <a:pPr marL="342900" indent="-342900">
              <a:buFont typeface="Arial" panose="020B0604020202020204" pitchFamily="34" charset="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SG" sz="2400" dirty="0"/>
              <a:t>We need the Euler pole to describe relative rotation</a:t>
            </a:r>
          </a:p>
        </p:txBody>
      </p:sp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515CB4E7-68AF-7241-B848-D30072B37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12" y="4975366"/>
            <a:ext cx="2690677" cy="315988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438">
            <a:extLst>
              <a:ext uri="{FF2B5EF4-FFF2-40B4-BE49-F238E27FC236}">
                <a16:creationId xmlns:a16="http://schemas.microsoft.com/office/drawing/2014/main" id="{4D383842-9137-9242-A1A5-CB728607358C}"/>
              </a:ext>
            </a:extLst>
          </p:cNvPr>
          <p:cNvSpPr/>
          <p:nvPr/>
        </p:nvSpPr>
        <p:spPr>
          <a:xfrm>
            <a:off x="644545" y="5656067"/>
            <a:ext cx="7630285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Linear velocities are calculated from angular velocities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69A8D7-0716-8C48-8549-F3D6183B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490" y="1063688"/>
            <a:ext cx="4700550" cy="45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C11D5E-3FF5-C04D-83EB-4DF598A8EF61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Coordinate transformations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12" name="Shape 438">
            <a:extLst>
              <a:ext uri="{FF2B5EF4-FFF2-40B4-BE49-F238E27FC236}">
                <a16:creationId xmlns:a16="http://schemas.microsoft.com/office/drawing/2014/main" id="{4D383842-9137-9242-A1A5-CB728607358C}"/>
              </a:ext>
            </a:extLst>
          </p:cNvPr>
          <p:cNvSpPr/>
          <p:nvPr/>
        </p:nvSpPr>
        <p:spPr>
          <a:xfrm>
            <a:off x="3942733" y="1696461"/>
            <a:ext cx="4128177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latin typeface="+mn-lt"/>
              </a:rPr>
              <a:t>From spherical &lt;-&gt; 3-d cartesian</a:t>
            </a:r>
            <a:endParaRPr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0BB62D-A064-8F44-8A34-5EECA26AB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213" y="6997227"/>
            <a:ext cx="2650206" cy="1783383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90AB7F7-067D-174E-8E77-DEC2FC309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387556"/>
            <a:ext cx="5468815" cy="5468815"/>
          </a:xfrm>
          <a:prstGeom prst="rect">
            <a:avLst/>
          </a:prstGeom>
        </p:spPr>
      </p:pic>
      <p:sp>
        <p:nvSpPr>
          <p:cNvPr id="19" name="Shape 438">
            <a:extLst>
              <a:ext uri="{FF2B5EF4-FFF2-40B4-BE49-F238E27FC236}">
                <a16:creationId xmlns:a16="http://schemas.microsoft.com/office/drawing/2014/main" id="{D95EF74F-9862-9548-BDFF-B7AEB10EA581}"/>
              </a:ext>
            </a:extLst>
          </p:cNvPr>
          <p:cNvSpPr/>
          <p:nvPr/>
        </p:nvSpPr>
        <p:spPr>
          <a:xfrm>
            <a:off x="9476026" y="5072635"/>
            <a:ext cx="1250591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latin typeface="+mn-lt"/>
              </a:rPr>
              <a:t>latitude</a:t>
            </a:r>
            <a:endParaRPr dirty="0">
              <a:latin typeface="+mn-lt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538983-76B8-864D-90E5-FFD373583524}"/>
              </a:ext>
            </a:extLst>
          </p:cNvPr>
          <p:cNvCxnSpPr>
            <a:cxnSpLocks/>
          </p:cNvCxnSpPr>
          <p:nvPr/>
        </p:nvCxnSpPr>
        <p:spPr>
          <a:xfrm flipH="1" flipV="1">
            <a:off x="9821008" y="4624754"/>
            <a:ext cx="280313" cy="562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hape 438">
            <a:extLst>
              <a:ext uri="{FF2B5EF4-FFF2-40B4-BE49-F238E27FC236}">
                <a16:creationId xmlns:a16="http://schemas.microsoft.com/office/drawing/2014/main" id="{6C167BCA-CA1A-EE46-9B82-517DA929BBCE}"/>
              </a:ext>
            </a:extLst>
          </p:cNvPr>
          <p:cNvSpPr/>
          <p:nvPr/>
        </p:nvSpPr>
        <p:spPr>
          <a:xfrm>
            <a:off x="5128258" y="5717193"/>
            <a:ext cx="6780233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latin typeface="+mn-lt"/>
              </a:rPr>
              <a:t>For a given </a:t>
            </a:r>
            <a:r>
              <a:rPr lang="en-US" dirty="0" err="1">
                <a:latin typeface="+mn-lt"/>
              </a:rPr>
              <a:t>euler</a:t>
            </a:r>
            <a:r>
              <a:rPr lang="en-US" dirty="0">
                <a:latin typeface="+mn-lt"/>
              </a:rPr>
              <a:t> pole (spherical coordinates), we can calculate the rotation vector in cartesian coordinates</a:t>
            </a:r>
            <a:endParaRPr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200A8-1AF0-064A-A366-A701D3EF2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77" y="3171626"/>
            <a:ext cx="2666497" cy="14802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9A9CDB-BF22-E241-8C3E-EE56AF7FE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0706" y="2325948"/>
            <a:ext cx="355600" cy="4699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Shape 438">
            <a:extLst>
              <a:ext uri="{FF2B5EF4-FFF2-40B4-BE49-F238E27FC236}">
                <a16:creationId xmlns:a16="http://schemas.microsoft.com/office/drawing/2014/main" id="{B2975A47-87CC-2243-9618-55B38F18C383}"/>
              </a:ext>
            </a:extLst>
          </p:cNvPr>
          <p:cNvSpPr/>
          <p:nvPr/>
        </p:nvSpPr>
        <p:spPr>
          <a:xfrm>
            <a:off x="4929909" y="2338427"/>
            <a:ext cx="1563488" cy="4719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latin typeface="+mn-lt"/>
              </a:rPr>
              <a:t>co-latitude</a:t>
            </a:r>
            <a:endParaRPr dirty="0">
              <a:latin typeface="+mn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B4D79A6-8F24-C844-ACCB-487DC880EC14}"/>
              </a:ext>
            </a:extLst>
          </p:cNvPr>
          <p:cNvCxnSpPr>
            <a:cxnSpLocks/>
          </p:cNvCxnSpPr>
          <p:nvPr/>
        </p:nvCxnSpPr>
        <p:spPr>
          <a:xfrm flipH="1" flipV="1">
            <a:off x="3111123" y="2560899"/>
            <a:ext cx="1646072" cy="45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410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580308-58CD-264B-8C26-8405CC79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2100"/>
            <a:ext cx="5464175" cy="5245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86652F-6E60-8547-86B9-529804B6BD6C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Coordinate transformations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8" name="Shape 438">
            <a:extLst>
              <a:ext uri="{FF2B5EF4-FFF2-40B4-BE49-F238E27FC236}">
                <a16:creationId xmlns:a16="http://schemas.microsoft.com/office/drawing/2014/main" id="{34AE3074-AD07-4443-8921-970FE8A02E6D}"/>
              </a:ext>
            </a:extLst>
          </p:cNvPr>
          <p:cNvSpPr/>
          <p:nvPr/>
        </p:nvSpPr>
        <p:spPr>
          <a:xfrm>
            <a:off x="7243395" y="4413212"/>
            <a:ext cx="2894136" cy="84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latin typeface="+mn-lt"/>
              </a:rPr>
              <a:t>2 rotations to convert from </a:t>
            </a:r>
            <a:r>
              <a:rPr lang="en-US" dirty="0" err="1">
                <a:latin typeface="+mn-lt"/>
              </a:rPr>
              <a:t>x,y,z</a:t>
            </a:r>
            <a:r>
              <a:rPr lang="en-US" dirty="0">
                <a:latin typeface="+mn-lt"/>
              </a:rPr>
              <a:t> to </a:t>
            </a:r>
            <a:r>
              <a:rPr lang="en-US" dirty="0" err="1">
                <a:latin typeface="+mn-lt"/>
              </a:rPr>
              <a:t>e,n,u</a:t>
            </a:r>
            <a:endParaRPr dirty="0">
              <a:latin typeface="+mn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9CB4F89-D601-1941-B4BB-EDC20FF81059}"/>
              </a:ext>
            </a:extLst>
          </p:cNvPr>
          <p:cNvCxnSpPr>
            <a:cxnSpLocks/>
          </p:cNvCxnSpPr>
          <p:nvPr/>
        </p:nvCxnSpPr>
        <p:spPr>
          <a:xfrm flipV="1">
            <a:off x="8497455" y="3894992"/>
            <a:ext cx="83837" cy="5973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5E57849-2A87-0F45-A866-B0D6DC07C510}"/>
              </a:ext>
            </a:extLst>
          </p:cNvPr>
          <p:cNvSpPr/>
          <p:nvPr/>
        </p:nvSpPr>
        <p:spPr>
          <a:xfrm>
            <a:off x="7007469" y="2710748"/>
            <a:ext cx="3253154" cy="1201829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BACBEB-398F-F94F-8511-C213804B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48" t="35844" r="65360" b="36368"/>
          <a:stretch/>
        </p:blipFill>
        <p:spPr>
          <a:xfrm>
            <a:off x="2320258" y="4169096"/>
            <a:ext cx="213255" cy="32324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Shape 438">
            <a:extLst>
              <a:ext uri="{FF2B5EF4-FFF2-40B4-BE49-F238E27FC236}">
                <a16:creationId xmlns:a16="http://schemas.microsoft.com/office/drawing/2014/main" id="{86605812-2DE9-7D45-B684-DC3BDDCB915C}"/>
              </a:ext>
            </a:extLst>
          </p:cNvPr>
          <p:cNvSpPr/>
          <p:nvPr/>
        </p:nvSpPr>
        <p:spPr>
          <a:xfrm>
            <a:off x="5356683" y="962362"/>
            <a:ext cx="5726286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>
                <a:latin typeface="+mn-lt"/>
              </a:rPr>
              <a:t>To calculate velocities in a local N,E,U basis</a:t>
            </a:r>
          </a:p>
          <a:p>
            <a:pPr marL="457200" indent="-457200">
              <a:buAutoNum type="arabicPeriod"/>
            </a:pPr>
            <a:r>
              <a:rPr lang="en-US" dirty="0">
                <a:latin typeface="+mn-lt"/>
              </a:rPr>
              <a:t>we need 1 rotation along the co-latitude (from Z to U) </a:t>
            </a:r>
          </a:p>
          <a:p>
            <a:pPr marL="457200" indent="-457200">
              <a:buAutoNum type="arabicPeriod"/>
            </a:pPr>
            <a:r>
              <a:rPr lang="en-US" dirty="0">
                <a:latin typeface="+mn-lt"/>
              </a:rPr>
              <a:t>and a second rotation to align X with E.</a:t>
            </a:r>
            <a:endParaRPr dirty="0">
              <a:latin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0E5E7F-D2F2-0D4A-98B8-A533D5723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581" y="3011524"/>
            <a:ext cx="6279806" cy="6002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27C24-9F5B-594C-B759-0D48F03968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000" y="3121161"/>
            <a:ext cx="1270000" cy="381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4E2FEC4-54A3-1449-8553-C7C019F271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7395" y="5366132"/>
            <a:ext cx="4500119" cy="109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6389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86652F-6E60-8547-86B9-529804B6BD6C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Coordinate transformations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0E5E7F-D2F2-0D4A-98B8-A533D572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155" y="1439202"/>
            <a:ext cx="6279806" cy="6002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06BE92-6A13-9640-91A1-14C4529E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176" y="3291709"/>
            <a:ext cx="5198173" cy="1097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1A5615-3A6F-EC48-B929-170F1D14E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57" y="3294263"/>
            <a:ext cx="4500119" cy="1093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0BE5E-81E2-5B4F-AA94-8FF0F47A3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53" y="3699541"/>
            <a:ext cx="268100" cy="2033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E76309-12EF-AD48-9D8F-73F3CE0764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5924" y="3292196"/>
            <a:ext cx="2023460" cy="109604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951234-C95E-C247-ABC9-6E36E8D9D8EE}"/>
              </a:ext>
            </a:extLst>
          </p:cNvPr>
          <p:cNvCxnSpPr>
            <a:cxnSpLocks/>
          </p:cNvCxnSpPr>
          <p:nvPr/>
        </p:nvCxnSpPr>
        <p:spPr>
          <a:xfrm flipV="1">
            <a:off x="3323289" y="2340253"/>
            <a:ext cx="2085052" cy="877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74C6CCFE-C700-7046-BE6B-A8A5D7995756}"/>
              </a:ext>
            </a:extLst>
          </p:cNvPr>
          <p:cNvSpPr/>
          <p:nvPr/>
        </p:nvSpPr>
        <p:spPr>
          <a:xfrm>
            <a:off x="4152108" y="1138424"/>
            <a:ext cx="3253154" cy="1201829"/>
          </a:xfrm>
          <a:prstGeom prst="ellipse">
            <a:avLst/>
          </a:prstGeom>
          <a:noFill/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688CCF1-8237-304C-8A2C-D99E596C5017}"/>
              </a:ext>
            </a:extLst>
          </p:cNvPr>
          <p:cNvCxnSpPr>
            <a:cxnSpLocks/>
          </p:cNvCxnSpPr>
          <p:nvPr/>
        </p:nvCxnSpPr>
        <p:spPr>
          <a:xfrm flipV="1">
            <a:off x="7213086" y="1970761"/>
            <a:ext cx="838024" cy="124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E9E3528-37BA-E54D-8547-9DB660E899C8}"/>
              </a:ext>
            </a:extLst>
          </p:cNvPr>
          <p:cNvCxnSpPr>
            <a:cxnSpLocks/>
          </p:cNvCxnSpPr>
          <p:nvPr/>
        </p:nvCxnSpPr>
        <p:spPr>
          <a:xfrm flipH="1" flipV="1">
            <a:off x="7632098" y="1970761"/>
            <a:ext cx="3278608" cy="12474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48F705D-94B8-9343-9AFF-CDB8BDBF05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5140" y="5105124"/>
            <a:ext cx="5608909" cy="13629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684C82E-DBBE-1145-AE6D-1441BE46F3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261" y="5105124"/>
            <a:ext cx="2516145" cy="13629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C3D4857-E76D-9E4C-B77C-4484CC3A2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9837" y="5466501"/>
            <a:ext cx="464091" cy="35206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75D570-B366-B44F-B291-4E1052B064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6116" y="1562419"/>
            <a:ext cx="1270000" cy="381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58807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asted-image.pdf">
            <a:extLst>
              <a:ext uri="{FF2B5EF4-FFF2-40B4-BE49-F238E27FC236}">
                <a16:creationId xmlns:a16="http://schemas.microsoft.com/office/drawing/2014/main" id="{CC44D863-9592-1141-AB22-842C42781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54" y="1143150"/>
            <a:ext cx="3945048" cy="15224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437">
            <a:extLst>
              <a:ext uri="{FF2B5EF4-FFF2-40B4-BE49-F238E27FC236}">
                <a16:creationId xmlns:a16="http://schemas.microsoft.com/office/drawing/2014/main" id="{0840B1C7-7357-E44B-9F12-AC56DF52D0F2}"/>
              </a:ext>
            </a:extLst>
          </p:cNvPr>
          <p:cNvSpPr/>
          <p:nvPr/>
        </p:nvSpPr>
        <p:spPr>
          <a:xfrm>
            <a:off x="7182175" y="1543986"/>
            <a:ext cx="2628161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Angular velocities are additive</a:t>
            </a: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D6B565E6-369B-E940-924C-0BB2DF0FF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91" y="1618223"/>
            <a:ext cx="178047" cy="82966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11D5E-3FF5-C04D-83EB-4DF598A8EF61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Rotations on a spherical Earth</a:t>
            </a:r>
            <a:endParaRPr lang="en-US" sz="2400" b="1" dirty="0">
              <a:solidFill>
                <a:srgbClr val="008000"/>
              </a:solidFill>
            </a:endParaRPr>
          </a:p>
        </p:txBody>
      </p:sp>
      <p:pic>
        <p:nvPicPr>
          <p:cNvPr id="9" name="pasted-image.png">
            <a:extLst>
              <a:ext uri="{FF2B5EF4-FFF2-40B4-BE49-F238E27FC236}">
                <a16:creationId xmlns:a16="http://schemas.microsoft.com/office/drawing/2014/main" id="{FB524211-B97C-E94E-A61A-9FA49418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1654" y="2950956"/>
            <a:ext cx="7391485" cy="379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444">
            <a:extLst>
              <a:ext uri="{FF2B5EF4-FFF2-40B4-BE49-F238E27FC236}">
                <a16:creationId xmlns:a16="http://schemas.microsoft.com/office/drawing/2014/main" id="{F6C4BB83-7293-D54C-A05B-ED5756A64EF4}"/>
              </a:ext>
            </a:extLst>
          </p:cNvPr>
          <p:cNvSpPr/>
          <p:nvPr/>
        </p:nvSpPr>
        <p:spPr>
          <a:xfrm>
            <a:off x="9970238" y="6478409"/>
            <a:ext cx="222176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800" dirty="0" err="1"/>
              <a:t>DeMets</a:t>
            </a:r>
            <a:r>
              <a:rPr sz="1800" dirty="0"/>
              <a:t> et al., (2010)</a:t>
            </a:r>
          </a:p>
        </p:txBody>
      </p:sp>
    </p:spTree>
    <p:extLst>
      <p:ext uri="{BB962C8B-B14F-4D97-AF65-F5344CB8AC3E}">
        <p14:creationId xmlns:p14="http://schemas.microsoft.com/office/powerpoint/2010/main" val="4031002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220DF-69CA-0047-88B7-8FBEE7916D3E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Reference frames and rotations (again)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7DB55-6F12-D145-9026-0667FFEDF736}"/>
              </a:ext>
            </a:extLst>
          </p:cNvPr>
          <p:cNvSpPr txBox="1"/>
          <p:nvPr/>
        </p:nvSpPr>
        <p:spPr>
          <a:xfrm>
            <a:off x="2524267" y="1236129"/>
            <a:ext cx="714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from rotating vectors into different coordinate systems. Here the vector lengths itself change.</a:t>
            </a:r>
          </a:p>
        </p:txBody>
      </p:sp>
      <p:pic>
        <p:nvPicPr>
          <p:cNvPr id="4" name="ITRF.png">
            <a:extLst>
              <a:ext uri="{FF2B5EF4-FFF2-40B4-BE49-F238E27FC236}">
                <a16:creationId xmlns:a16="http://schemas.microsoft.com/office/drawing/2014/main" id="{DDA8AC1C-E2E1-044D-9F79-5B381776CD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932" t="1912" r="8789" b="7052"/>
          <a:stretch>
            <a:fillRect/>
          </a:stretch>
        </p:blipFill>
        <p:spPr>
          <a:xfrm>
            <a:off x="3548925" y="2243494"/>
            <a:ext cx="5493303" cy="46145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85962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unda-ITRF.png">
            <a:extLst>
              <a:ext uri="{FF2B5EF4-FFF2-40B4-BE49-F238E27FC236}">
                <a16:creationId xmlns:a16="http://schemas.microsoft.com/office/drawing/2014/main" id="{F8196CDA-2A14-5A4D-9833-54DA3E00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796" t="2468" r="9939" b="5958"/>
          <a:stretch>
            <a:fillRect/>
          </a:stretch>
        </p:blipFill>
        <p:spPr>
          <a:xfrm>
            <a:off x="3688546" y="2243493"/>
            <a:ext cx="5195478" cy="4618183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F8C9E-8E19-1D48-A270-731449B04DEE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Reference frames and rotations (again)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6602E3-A463-5E46-8766-0CDFD9CB29C8}"/>
              </a:ext>
            </a:extLst>
          </p:cNvPr>
          <p:cNvSpPr txBox="1"/>
          <p:nvPr/>
        </p:nvSpPr>
        <p:spPr>
          <a:xfrm>
            <a:off x="2524267" y="1236129"/>
            <a:ext cx="714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from rotating vectors into different coordinate systems. Here the vector lengths itself change.</a:t>
            </a:r>
          </a:p>
        </p:txBody>
      </p:sp>
    </p:spTree>
    <p:extLst>
      <p:ext uri="{BB962C8B-B14F-4D97-AF65-F5344CB8AC3E}">
        <p14:creationId xmlns:p14="http://schemas.microsoft.com/office/powerpoint/2010/main" val="415179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dia-ITRF.png">
            <a:extLst>
              <a:ext uri="{FF2B5EF4-FFF2-40B4-BE49-F238E27FC236}">
                <a16:creationId xmlns:a16="http://schemas.microsoft.com/office/drawing/2014/main" id="{E61ECCD6-AFB0-2A4D-9044-C3644465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435" t="2481" r="10548" b="5878"/>
          <a:stretch>
            <a:fillRect/>
          </a:stretch>
        </p:blipFill>
        <p:spPr>
          <a:xfrm>
            <a:off x="3698040" y="2243493"/>
            <a:ext cx="5168053" cy="461199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FD004D-CCE8-F14A-8257-7663B4C89539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Reference frames and rotations (again)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B9F58-EBA3-6247-A0FE-6C2F5CB8C80B}"/>
              </a:ext>
            </a:extLst>
          </p:cNvPr>
          <p:cNvSpPr txBox="1"/>
          <p:nvPr/>
        </p:nvSpPr>
        <p:spPr>
          <a:xfrm>
            <a:off x="2524267" y="1236129"/>
            <a:ext cx="7143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Different from rotating vectors into different coordinate systems. Here the vector lengths itself change.</a:t>
            </a:r>
          </a:p>
        </p:txBody>
      </p:sp>
    </p:spTree>
    <p:extLst>
      <p:ext uri="{BB962C8B-B14F-4D97-AF65-F5344CB8AC3E}">
        <p14:creationId xmlns:p14="http://schemas.microsoft.com/office/powerpoint/2010/main" val="268080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A6C45C-0F20-1449-9E00-4313FB8370BB}"/>
              </a:ext>
            </a:extLst>
          </p:cNvPr>
          <p:cNvSpPr txBox="1"/>
          <p:nvPr/>
        </p:nvSpPr>
        <p:spPr>
          <a:xfrm>
            <a:off x="2280856" y="450635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Assignment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ABB78-698D-6E4C-AAB5-84B0353DCAB5}"/>
              </a:ext>
            </a:extLst>
          </p:cNvPr>
          <p:cNvSpPr txBox="1"/>
          <p:nvPr/>
        </p:nvSpPr>
        <p:spPr>
          <a:xfrm>
            <a:off x="949341" y="1208000"/>
            <a:ext cx="102933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200" dirty="0"/>
              <a:t>First derive a linear operation that allows you to rotate the given velocity vectors to any coordinate system, for a known </a:t>
            </a:r>
            <a:r>
              <a:rPr lang="en-US" sz="2200" dirty="0" err="1"/>
              <a:t>euler</a:t>
            </a:r>
            <a:r>
              <a:rPr lang="en-US" sz="2200" dirty="0"/>
              <a:t> vector. Hint: rewrite the cross product as a multiplication of a matrix and a vector, and use the rotation operations we discussed earlier.</a:t>
            </a:r>
          </a:p>
          <a:p>
            <a:pPr marL="457200" indent="-457200">
              <a:buAutoNum type="arabicPeriod"/>
            </a:pPr>
            <a:r>
              <a:rPr lang="en-US" sz="2200" dirty="0"/>
              <a:t>Now use this linear operation to predict the velocity field in the Indian subcontinent given an Euler pole (N – 51.42º, E – 2.10º, rotation rate – 0.5146 º/</a:t>
            </a:r>
            <a:r>
              <a:rPr lang="en-US" sz="2200" dirty="0" err="1"/>
              <a:t>Myr</a:t>
            </a:r>
            <a:r>
              <a:rPr lang="en-US" sz="2200" dirty="0"/>
              <a:t>). Compare the predicted velocities with the observed velocities.</a:t>
            </a:r>
          </a:p>
          <a:p>
            <a:pPr marL="457200" indent="-457200">
              <a:buAutoNum type="arabicPeriod"/>
            </a:pPr>
            <a:r>
              <a:rPr lang="en-US" sz="2200" dirty="0"/>
              <a:t>Subtract this predicted velocity field at all sites and visualize the new transformed velocity field. What do you notice?</a:t>
            </a:r>
          </a:p>
          <a:p>
            <a:pPr marL="457200" indent="-457200">
              <a:buAutoNum type="arabicPeriod"/>
            </a:pPr>
            <a:r>
              <a:rPr lang="en-US" sz="2200" dirty="0"/>
              <a:t>Repeat steps 2 and 3 by choosing the Eurasian Euler pole.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00B07-5634-A74A-AF42-4D470EAC2A1E}"/>
              </a:ext>
            </a:extLst>
          </p:cNvPr>
          <p:cNvSpPr txBox="1"/>
          <p:nvPr/>
        </p:nvSpPr>
        <p:spPr>
          <a:xfrm>
            <a:off x="778790" y="4987573"/>
            <a:ext cx="106344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Reading Assignment: </a:t>
            </a:r>
          </a:p>
          <a:p>
            <a:r>
              <a:rPr lang="en-SG" dirty="0"/>
              <a:t>McKenzie and Parker, (1967), The North Pacific - an Example of Tectonics on a Sphere, Nature</a:t>
            </a:r>
            <a:endParaRPr lang="en-US" dirty="0"/>
          </a:p>
          <a:p>
            <a:r>
              <a:rPr lang="en-US" dirty="0" err="1"/>
              <a:t>Avouac</a:t>
            </a:r>
            <a:r>
              <a:rPr lang="en-US" dirty="0"/>
              <a:t> and </a:t>
            </a:r>
            <a:r>
              <a:rPr lang="en-US" dirty="0" err="1"/>
              <a:t>Tapponnier</a:t>
            </a:r>
            <a:r>
              <a:rPr lang="en-US" dirty="0"/>
              <a:t>, (1993), Kinematic Model of Active Deformation in Central Asia, GRL</a:t>
            </a:r>
          </a:p>
          <a:p>
            <a:r>
              <a:rPr lang="en-US" dirty="0"/>
              <a:t>Kogan et al., (2000), </a:t>
            </a:r>
            <a:r>
              <a:rPr lang="en-SG" dirty="0"/>
              <a:t>Geodetic Constraints on the Rigidity and Relative Motion of Eurasia and North America,</a:t>
            </a:r>
            <a:r>
              <a:rPr lang="en-US" dirty="0"/>
              <a:t> GRL</a:t>
            </a:r>
          </a:p>
        </p:txBody>
      </p:sp>
    </p:spTree>
    <p:extLst>
      <p:ext uri="{BB962C8B-B14F-4D97-AF65-F5344CB8AC3E}">
        <p14:creationId xmlns:p14="http://schemas.microsoft.com/office/powerpoint/2010/main" val="652515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A6C45C-0F20-1449-9E00-4313FB8370BB}"/>
              </a:ext>
            </a:extLst>
          </p:cNvPr>
          <p:cNvSpPr txBox="1"/>
          <p:nvPr/>
        </p:nvSpPr>
        <p:spPr>
          <a:xfrm>
            <a:off x="2280856" y="450635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Motion and coordinate systems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28" name="Shape 139">
            <a:extLst>
              <a:ext uri="{FF2B5EF4-FFF2-40B4-BE49-F238E27FC236}">
                <a16:creationId xmlns:a16="http://schemas.microsoft.com/office/drawing/2014/main" id="{22838304-FEDA-6046-8AB9-645B5E7D1FA8}"/>
              </a:ext>
            </a:extLst>
          </p:cNvPr>
          <p:cNvSpPr txBox="1">
            <a:spLocks/>
          </p:cNvSpPr>
          <p:nvPr/>
        </p:nvSpPr>
        <p:spPr>
          <a:xfrm>
            <a:off x="543860" y="2178124"/>
            <a:ext cx="5969466" cy="19012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SG" sz="2400" dirty="0">
                <a:ea typeface="Helvetica Neue"/>
                <a:cs typeface="Helvetica Neue"/>
                <a:sym typeface="Helvetica Neue"/>
              </a:rPr>
              <a:t>Motion is a vector quantity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SG" sz="2400" dirty="0">
                <a:ea typeface="Helvetica Neue"/>
                <a:cs typeface="Helvetica Neue"/>
                <a:sym typeface="Helvetica Neue"/>
              </a:rPr>
              <a:t>All motion is with respect to an origin</a:t>
            </a:r>
          </a:p>
          <a:p>
            <a:pPr>
              <a:defRPr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SG" sz="2400" dirty="0">
                <a:ea typeface="Helvetica Neue"/>
                <a:cs typeface="Helvetica Neue"/>
                <a:sym typeface="Helvetica Neue"/>
              </a:rPr>
              <a:t>Velocity is the time derivative of the displacement vector</a:t>
            </a:r>
          </a:p>
        </p:txBody>
      </p:sp>
      <p:pic>
        <p:nvPicPr>
          <p:cNvPr id="29" name="pasted-image.pdf">
            <a:extLst>
              <a:ext uri="{FF2B5EF4-FFF2-40B4-BE49-F238E27FC236}">
                <a16:creationId xmlns:a16="http://schemas.microsoft.com/office/drawing/2014/main" id="{48707EC7-C68C-E748-AF1D-4583AA616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495" y="3810815"/>
            <a:ext cx="1139436" cy="268530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Shape 141">
            <a:extLst>
              <a:ext uri="{FF2B5EF4-FFF2-40B4-BE49-F238E27FC236}">
                <a16:creationId xmlns:a16="http://schemas.microsoft.com/office/drawing/2014/main" id="{37144AF5-BF62-3949-97ED-02DAC641592A}"/>
              </a:ext>
            </a:extLst>
          </p:cNvPr>
          <p:cNvSpPr/>
          <p:nvPr/>
        </p:nvSpPr>
        <p:spPr>
          <a:xfrm flipV="1">
            <a:off x="7289052" y="2113018"/>
            <a:ext cx="1" cy="1451062"/>
          </a:xfrm>
          <a:prstGeom prst="line">
            <a:avLst/>
          </a:prstGeom>
          <a:ln w="38100">
            <a:solidFill>
              <a:srgbClr val="6F6A5A"/>
            </a:solidFill>
            <a:prstDash val="sysDot"/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1" name="Shape 142">
            <a:extLst>
              <a:ext uri="{FF2B5EF4-FFF2-40B4-BE49-F238E27FC236}">
                <a16:creationId xmlns:a16="http://schemas.microsoft.com/office/drawing/2014/main" id="{04AD3666-DC79-344A-BAE9-04300285F38A}"/>
              </a:ext>
            </a:extLst>
          </p:cNvPr>
          <p:cNvSpPr/>
          <p:nvPr/>
        </p:nvSpPr>
        <p:spPr>
          <a:xfrm flipV="1">
            <a:off x="6476252" y="3525363"/>
            <a:ext cx="807791" cy="1040197"/>
          </a:xfrm>
          <a:prstGeom prst="line">
            <a:avLst/>
          </a:prstGeom>
          <a:ln w="38100">
            <a:solidFill>
              <a:srgbClr val="6F6A5A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2" name="Shape 143">
            <a:extLst>
              <a:ext uri="{FF2B5EF4-FFF2-40B4-BE49-F238E27FC236}">
                <a16:creationId xmlns:a16="http://schemas.microsoft.com/office/drawing/2014/main" id="{D8739BE8-9E06-CA45-A1B5-499C72531C0F}"/>
              </a:ext>
            </a:extLst>
          </p:cNvPr>
          <p:cNvSpPr/>
          <p:nvPr/>
        </p:nvSpPr>
        <p:spPr>
          <a:xfrm flipH="1">
            <a:off x="7284042" y="3551778"/>
            <a:ext cx="1416600" cy="1"/>
          </a:xfrm>
          <a:prstGeom prst="line">
            <a:avLst/>
          </a:prstGeom>
          <a:ln w="38100">
            <a:solidFill>
              <a:srgbClr val="6F6A5A"/>
            </a:solidFill>
            <a:prstDash val="sysDot"/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3" name="Shape 144">
            <a:extLst>
              <a:ext uri="{FF2B5EF4-FFF2-40B4-BE49-F238E27FC236}">
                <a16:creationId xmlns:a16="http://schemas.microsoft.com/office/drawing/2014/main" id="{530E347B-6CFC-B141-B5C0-EBC91BD17305}"/>
              </a:ext>
            </a:extLst>
          </p:cNvPr>
          <p:cNvSpPr/>
          <p:nvPr/>
        </p:nvSpPr>
        <p:spPr>
          <a:xfrm>
            <a:off x="7205233" y="3467958"/>
            <a:ext cx="167641" cy="167641"/>
          </a:xfrm>
          <a:prstGeom prst="ellipse">
            <a:avLst/>
          </a:pr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34" name="Group 150">
            <a:extLst>
              <a:ext uri="{FF2B5EF4-FFF2-40B4-BE49-F238E27FC236}">
                <a16:creationId xmlns:a16="http://schemas.microsoft.com/office/drawing/2014/main" id="{EC443612-106E-A947-BC4A-0B84D075FE6C}"/>
              </a:ext>
            </a:extLst>
          </p:cNvPr>
          <p:cNvGrpSpPr/>
          <p:nvPr/>
        </p:nvGrpSpPr>
        <p:grpSpPr>
          <a:xfrm>
            <a:off x="9359152" y="1620980"/>
            <a:ext cx="2224390" cy="2452542"/>
            <a:chOff x="0" y="0"/>
            <a:chExt cx="2224388" cy="2452541"/>
          </a:xfrm>
        </p:grpSpPr>
        <p:sp>
          <p:nvSpPr>
            <p:cNvPr id="35" name="Shape 145">
              <a:extLst>
                <a:ext uri="{FF2B5EF4-FFF2-40B4-BE49-F238E27FC236}">
                  <a16:creationId xmlns:a16="http://schemas.microsoft.com/office/drawing/2014/main" id="{25667949-CFD7-E74C-9A5A-35B11B8B5599}"/>
                </a:ext>
              </a:extLst>
            </p:cNvPr>
            <p:cNvSpPr/>
            <p:nvPr/>
          </p:nvSpPr>
          <p:spPr>
            <a:xfrm flipV="1">
              <a:off x="812800" y="0"/>
              <a:ext cx="1" cy="1451062"/>
            </a:xfrm>
            <a:prstGeom prst="line">
              <a:avLst/>
            </a:prstGeom>
            <a:noFill/>
            <a:ln w="38100" cap="flat">
              <a:solidFill>
                <a:srgbClr val="6F6A5A"/>
              </a:solidFill>
              <a:prstDash val="sysDot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6" name="Shape 146">
              <a:extLst>
                <a:ext uri="{FF2B5EF4-FFF2-40B4-BE49-F238E27FC236}">
                  <a16:creationId xmlns:a16="http://schemas.microsoft.com/office/drawing/2014/main" id="{F490A6BA-3B20-C843-830E-51E7D2F43F30}"/>
                </a:ext>
              </a:extLst>
            </p:cNvPr>
            <p:cNvSpPr/>
            <p:nvPr/>
          </p:nvSpPr>
          <p:spPr>
            <a:xfrm flipV="1">
              <a:off x="-1" y="1412344"/>
              <a:ext cx="807791" cy="1040198"/>
            </a:xfrm>
            <a:prstGeom prst="line">
              <a:avLst/>
            </a:prstGeom>
            <a:noFill/>
            <a:ln w="38100" cap="flat">
              <a:solidFill>
                <a:srgbClr val="6F6A5A"/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7" name="Shape 147">
              <a:extLst>
                <a:ext uri="{FF2B5EF4-FFF2-40B4-BE49-F238E27FC236}">
                  <a16:creationId xmlns:a16="http://schemas.microsoft.com/office/drawing/2014/main" id="{060C502E-7206-CD44-B41B-79EED4730A40}"/>
                </a:ext>
              </a:extLst>
            </p:cNvPr>
            <p:cNvSpPr/>
            <p:nvPr/>
          </p:nvSpPr>
          <p:spPr>
            <a:xfrm flipH="1" flipV="1">
              <a:off x="807789" y="1438760"/>
              <a:ext cx="1416600" cy="1"/>
            </a:xfrm>
            <a:prstGeom prst="line">
              <a:avLst/>
            </a:prstGeom>
            <a:noFill/>
            <a:ln w="38100" cap="flat">
              <a:solidFill>
                <a:srgbClr val="6F6A5A"/>
              </a:solidFill>
              <a:prstDash val="sysDot"/>
              <a:miter lim="400000"/>
              <a:head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38" name="Shape 148">
              <a:extLst>
                <a:ext uri="{FF2B5EF4-FFF2-40B4-BE49-F238E27FC236}">
                  <a16:creationId xmlns:a16="http://schemas.microsoft.com/office/drawing/2014/main" id="{9710EF5A-15F2-7547-94E4-54E610781825}"/>
                </a:ext>
              </a:extLst>
            </p:cNvPr>
            <p:cNvSpPr/>
            <p:nvPr/>
          </p:nvSpPr>
          <p:spPr>
            <a:xfrm>
              <a:off x="728980" y="1354940"/>
              <a:ext cx="167641" cy="167641"/>
            </a:xfrm>
            <a:prstGeom prst="ellipse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39" name="pasted-image.pdf">
              <a:extLst>
                <a:ext uri="{FF2B5EF4-FFF2-40B4-BE49-F238E27FC236}">
                  <a16:creationId xmlns:a16="http://schemas.microsoft.com/office/drawing/2014/main" id="{42B0C32C-3114-614A-8DBB-1B37E3476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2767" y="1577038"/>
              <a:ext cx="1139436" cy="268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0" name="Group 153">
            <a:extLst>
              <a:ext uri="{FF2B5EF4-FFF2-40B4-BE49-F238E27FC236}">
                <a16:creationId xmlns:a16="http://schemas.microsoft.com/office/drawing/2014/main" id="{33263563-343C-894D-9E54-F0166B261DAD}"/>
              </a:ext>
            </a:extLst>
          </p:cNvPr>
          <p:cNvGrpSpPr/>
          <p:nvPr/>
        </p:nvGrpSpPr>
        <p:grpSpPr>
          <a:xfrm>
            <a:off x="7289053" y="2925475"/>
            <a:ext cx="2888966" cy="613205"/>
            <a:chOff x="0" y="0"/>
            <a:chExt cx="2888965" cy="613204"/>
          </a:xfrm>
        </p:grpSpPr>
        <p:sp>
          <p:nvSpPr>
            <p:cNvPr id="41" name="Shape 151">
              <a:extLst>
                <a:ext uri="{FF2B5EF4-FFF2-40B4-BE49-F238E27FC236}">
                  <a16:creationId xmlns:a16="http://schemas.microsoft.com/office/drawing/2014/main" id="{46CAC570-BE09-4C4C-B8AF-2AFE2ADE8341}"/>
                </a:ext>
              </a:extLst>
            </p:cNvPr>
            <p:cNvSpPr/>
            <p:nvPr/>
          </p:nvSpPr>
          <p:spPr>
            <a:xfrm flipV="1">
              <a:off x="0" y="112893"/>
              <a:ext cx="2888966" cy="500312"/>
            </a:xfrm>
            <a:prstGeom prst="line">
              <a:avLst/>
            </a:prstGeom>
            <a:noFill/>
            <a:ln w="38100" cap="flat">
              <a:solidFill>
                <a:srgbClr val="6F6A5A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pic>
          <p:nvPicPr>
            <p:cNvPr id="42" name="pasted-image.pdf">
              <a:extLst>
                <a:ext uri="{FF2B5EF4-FFF2-40B4-BE49-F238E27FC236}">
                  <a16:creationId xmlns:a16="http://schemas.microsoft.com/office/drawing/2014/main" id="{05B0C590-906E-F346-AD4C-D71D427C8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55252" y="0"/>
              <a:ext cx="251206" cy="26853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" name="Group 156">
            <a:extLst>
              <a:ext uri="{FF2B5EF4-FFF2-40B4-BE49-F238E27FC236}">
                <a16:creationId xmlns:a16="http://schemas.microsoft.com/office/drawing/2014/main" id="{E94A4FA1-91BA-DB46-BD60-EB2BBB8026C2}"/>
              </a:ext>
            </a:extLst>
          </p:cNvPr>
          <p:cNvGrpSpPr/>
          <p:nvPr/>
        </p:nvGrpSpPr>
        <p:grpSpPr>
          <a:xfrm>
            <a:off x="3062741" y="5108423"/>
            <a:ext cx="3909754" cy="1338390"/>
            <a:chOff x="0" y="0"/>
            <a:chExt cx="4822495" cy="1650840"/>
          </a:xfrm>
        </p:grpSpPr>
        <p:pic>
          <p:nvPicPr>
            <p:cNvPr id="44" name="pasted-image.pdf">
              <a:extLst>
                <a:ext uri="{FF2B5EF4-FFF2-40B4-BE49-F238E27FC236}">
                  <a16:creationId xmlns:a16="http://schemas.microsoft.com/office/drawing/2014/main" id="{BE5EE122-E4E3-5F44-A6A2-865BC2837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843999"/>
              <a:ext cx="4822496" cy="8068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" name="pasted-image.pdf">
              <a:extLst>
                <a:ext uri="{FF2B5EF4-FFF2-40B4-BE49-F238E27FC236}">
                  <a16:creationId xmlns:a16="http://schemas.microsoft.com/office/drawing/2014/main" id="{036B6C8C-E5AF-7847-A1B7-454FD02E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06593" y="0"/>
              <a:ext cx="1206109" cy="7183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6" name="Shape 157">
            <a:extLst>
              <a:ext uri="{FF2B5EF4-FFF2-40B4-BE49-F238E27FC236}">
                <a16:creationId xmlns:a16="http://schemas.microsoft.com/office/drawing/2014/main" id="{03C3B328-DC2C-C44D-A3D3-2E4D08709064}"/>
              </a:ext>
            </a:extLst>
          </p:cNvPr>
          <p:cNvSpPr/>
          <p:nvPr/>
        </p:nvSpPr>
        <p:spPr>
          <a:xfrm>
            <a:off x="8660128" y="3389523"/>
            <a:ext cx="219559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x</a:t>
            </a:r>
          </a:p>
        </p:txBody>
      </p:sp>
      <p:sp>
        <p:nvSpPr>
          <p:cNvPr id="47" name="Shape 158">
            <a:extLst>
              <a:ext uri="{FF2B5EF4-FFF2-40B4-BE49-F238E27FC236}">
                <a16:creationId xmlns:a16="http://schemas.microsoft.com/office/drawing/2014/main" id="{7160E00D-D7A8-4148-B8FD-48D34D1A4712}"/>
              </a:ext>
            </a:extLst>
          </p:cNvPr>
          <p:cNvSpPr/>
          <p:nvPr/>
        </p:nvSpPr>
        <p:spPr>
          <a:xfrm>
            <a:off x="6426757" y="4545223"/>
            <a:ext cx="215901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y</a:t>
            </a:r>
          </a:p>
        </p:txBody>
      </p:sp>
      <p:sp>
        <p:nvSpPr>
          <p:cNvPr id="48" name="Shape 159">
            <a:extLst>
              <a:ext uri="{FF2B5EF4-FFF2-40B4-BE49-F238E27FC236}">
                <a16:creationId xmlns:a16="http://schemas.microsoft.com/office/drawing/2014/main" id="{F3196534-DA62-1F48-8D52-DFBE4DAB49DB}"/>
              </a:ext>
            </a:extLst>
          </p:cNvPr>
          <p:cNvSpPr/>
          <p:nvPr/>
        </p:nvSpPr>
        <p:spPr>
          <a:xfrm>
            <a:off x="7183134" y="1776623"/>
            <a:ext cx="211837" cy="324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z</a:t>
            </a:r>
          </a:p>
        </p:txBody>
      </p:sp>
      <p:pic>
        <p:nvPicPr>
          <p:cNvPr id="49" name="pasted-image.pdf">
            <a:extLst>
              <a:ext uri="{FF2B5EF4-FFF2-40B4-BE49-F238E27FC236}">
                <a16:creationId xmlns:a16="http://schemas.microsoft.com/office/drawing/2014/main" id="{BB6D2121-948C-B04B-B90F-026323001F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84042" y="5204040"/>
            <a:ext cx="4256525" cy="36896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78331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 advAuto="0"/>
      <p:bldP spid="40" grpId="0" animBg="1" advAuto="0"/>
      <p:bldP spid="43" grpId="0" animBg="1" advAuto="0"/>
      <p:bldP spid="49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02">
            <a:extLst>
              <a:ext uri="{FF2B5EF4-FFF2-40B4-BE49-F238E27FC236}">
                <a16:creationId xmlns:a16="http://schemas.microsoft.com/office/drawing/2014/main" id="{7C2D13DC-2FD5-AF4D-8A8E-D7D2BCE03237}"/>
              </a:ext>
            </a:extLst>
          </p:cNvPr>
          <p:cNvGrpSpPr/>
          <p:nvPr/>
        </p:nvGrpSpPr>
        <p:grpSpPr>
          <a:xfrm>
            <a:off x="3635143" y="425881"/>
            <a:ext cx="4921714" cy="6006238"/>
            <a:chOff x="0" y="0"/>
            <a:chExt cx="5710791" cy="6969193"/>
          </a:xfrm>
        </p:grpSpPr>
        <p:pic>
          <p:nvPicPr>
            <p:cNvPr id="5" name="pasted-image.png">
              <a:extLst>
                <a:ext uri="{FF2B5EF4-FFF2-40B4-BE49-F238E27FC236}">
                  <a16:creationId xmlns:a16="http://schemas.microsoft.com/office/drawing/2014/main" id="{15419588-8365-9F46-ABE9-B9BFAFE14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9349" t="1001" r="23679" b="52698"/>
            <a:stretch>
              <a:fillRect/>
            </a:stretch>
          </p:blipFill>
          <p:spPr>
            <a:xfrm>
              <a:off x="0" y="0"/>
              <a:ext cx="5710792" cy="69691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" name="Shape 501">
              <a:extLst>
                <a:ext uri="{FF2B5EF4-FFF2-40B4-BE49-F238E27FC236}">
                  <a16:creationId xmlns:a16="http://schemas.microsoft.com/office/drawing/2014/main" id="{A696E794-D04E-334C-A74C-1DD62DC2D35D}"/>
                </a:ext>
              </a:extLst>
            </p:cNvPr>
            <p:cNvSpPr/>
            <p:nvPr/>
          </p:nvSpPr>
          <p:spPr>
            <a:xfrm>
              <a:off x="23217" y="626169"/>
              <a:ext cx="1709490" cy="2258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4312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85AFDC-2DD6-454F-8BBE-87C95E83241D}"/>
              </a:ext>
            </a:extLst>
          </p:cNvPr>
          <p:cNvSpPr txBox="1"/>
          <p:nvPr/>
        </p:nvSpPr>
        <p:spPr>
          <a:xfrm>
            <a:off x="4351703" y="332350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Reference frames and relative motion</a:t>
            </a:r>
            <a:endParaRPr lang="en-US" sz="2400" b="1" dirty="0">
              <a:solidFill>
                <a:srgbClr val="008000"/>
              </a:solidFill>
            </a:endParaRPr>
          </a:p>
        </p:txBody>
      </p:sp>
      <p:grpSp>
        <p:nvGrpSpPr>
          <p:cNvPr id="79" name="Group 190">
            <a:extLst>
              <a:ext uri="{FF2B5EF4-FFF2-40B4-BE49-F238E27FC236}">
                <a16:creationId xmlns:a16="http://schemas.microsoft.com/office/drawing/2014/main" id="{DA10F8CE-9B34-7D4A-9591-B541DE943CC7}"/>
              </a:ext>
            </a:extLst>
          </p:cNvPr>
          <p:cNvGrpSpPr/>
          <p:nvPr/>
        </p:nvGrpSpPr>
        <p:grpSpPr>
          <a:xfrm>
            <a:off x="907676" y="694765"/>
            <a:ext cx="2956311" cy="1585342"/>
            <a:chOff x="0" y="0"/>
            <a:chExt cx="2956310" cy="1585341"/>
          </a:xfrm>
        </p:grpSpPr>
        <p:sp>
          <p:nvSpPr>
            <p:cNvPr id="80" name="Shape 188">
              <a:extLst>
                <a:ext uri="{FF2B5EF4-FFF2-40B4-BE49-F238E27FC236}">
                  <a16:creationId xmlns:a16="http://schemas.microsoft.com/office/drawing/2014/main" id="{E758E32C-E2B8-004F-A720-5C27CD40F04C}"/>
                </a:ext>
              </a:extLst>
            </p:cNvPr>
            <p:cNvSpPr/>
            <p:nvPr/>
          </p:nvSpPr>
          <p:spPr>
            <a:xfrm>
              <a:off x="0" y="0"/>
              <a:ext cx="1476404" cy="1347636"/>
            </a:xfrm>
            <a:prstGeom prst="rect">
              <a:avLst/>
            </a:prstGeom>
            <a:solidFill>
              <a:schemeClr val="accent4">
                <a:hueOff val="-165171"/>
                <a:satOff val="-13982"/>
                <a:lumOff val="-1001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1" name="Shape 189">
              <a:extLst>
                <a:ext uri="{FF2B5EF4-FFF2-40B4-BE49-F238E27FC236}">
                  <a16:creationId xmlns:a16="http://schemas.microsoft.com/office/drawing/2014/main" id="{6A42995E-C00D-2849-943D-FFDEF143B6ED}"/>
                </a:ext>
              </a:extLst>
            </p:cNvPr>
            <p:cNvSpPr/>
            <p:nvPr/>
          </p:nvSpPr>
          <p:spPr>
            <a:xfrm>
              <a:off x="1479907" y="237705"/>
              <a:ext cx="1476404" cy="1347637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2" name="Group 193">
            <a:extLst>
              <a:ext uri="{FF2B5EF4-FFF2-40B4-BE49-F238E27FC236}">
                <a16:creationId xmlns:a16="http://schemas.microsoft.com/office/drawing/2014/main" id="{4A0EDF6E-EE10-6B48-B188-3F1F2C181C8E}"/>
              </a:ext>
            </a:extLst>
          </p:cNvPr>
          <p:cNvGrpSpPr/>
          <p:nvPr/>
        </p:nvGrpSpPr>
        <p:grpSpPr>
          <a:xfrm>
            <a:off x="907676" y="2873893"/>
            <a:ext cx="2956311" cy="1585342"/>
            <a:chOff x="0" y="0"/>
            <a:chExt cx="2956310" cy="1585341"/>
          </a:xfrm>
        </p:grpSpPr>
        <p:sp>
          <p:nvSpPr>
            <p:cNvPr id="83" name="Shape 191">
              <a:extLst>
                <a:ext uri="{FF2B5EF4-FFF2-40B4-BE49-F238E27FC236}">
                  <a16:creationId xmlns:a16="http://schemas.microsoft.com/office/drawing/2014/main" id="{0DA7158E-D534-0249-A4B7-925EDB1E906F}"/>
                </a:ext>
              </a:extLst>
            </p:cNvPr>
            <p:cNvSpPr/>
            <p:nvPr/>
          </p:nvSpPr>
          <p:spPr>
            <a:xfrm>
              <a:off x="0" y="0"/>
              <a:ext cx="1476404" cy="1347636"/>
            </a:xfrm>
            <a:prstGeom prst="rect">
              <a:avLst/>
            </a:prstGeom>
            <a:solidFill>
              <a:schemeClr val="accent4">
                <a:hueOff val="-165171"/>
                <a:satOff val="-13982"/>
                <a:lumOff val="-1001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4" name="Shape 192">
              <a:extLst>
                <a:ext uri="{FF2B5EF4-FFF2-40B4-BE49-F238E27FC236}">
                  <a16:creationId xmlns:a16="http://schemas.microsoft.com/office/drawing/2014/main" id="{9F814E34-3F14-0941-9A6A-8B44483BB4FF}"/>
                </a:ext>
              </a:extLst>
            </p:cNvPr>
            <p:cNvSpPr/>
            <p:nvPr/>
          </p:nvSpPr>
          <p:spPr>
            <a:xfrm>
              <a:off x="1479907" y="237705"/>
              <a:ext cx="1476404" cy="1347637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85" name="Group 196">
            <a:extLst>
              <a:ext uri="{FF2B5EF4-FFF2-40B4-BE49-F238E27FC236}">
                <a16:creationId xmlns:a16="http://schemas.microsoft.com/office/drawing/2014/main" id="{511D1D92-D1E9-ED48-A9FA-B7AEF1BF42A7}"/>
              </a:ext>
            </a:extLst>
          </p:cNvPr>
          <p:cNvGrpSpPr/>
          <p:nvPr/>
        </p:nvGrpSpPr>
        <p:grpSpPr>
          <a:xfrm>
            <a:off x="907676" y="5053021"/>
            <a:ext cx="2956311" cy="1585342"/>
            <a:chOff x="0" y="0"/>
            <a:chExt cx="2956310" cy="1585341"/>
          </a:xfrm>
        </p:grpSpPr>
        <p:sp>
          <p:nvSpPr>
            <p:cNvPr id="86" name="Shape 194">
              <a:extLst>
                <a:ext uri="{FF2B5EF4-FFF2-40B4-BE49-F238E27FC236}">
                  <a16:creationId xmlns:a16="http://schemas.microsoft.com/office/drawing/2014/main" id="{6A37375A-78EE-194A-BBF3-EAC4D2736DEF}"/>
                </a:ext>
              </a:extLst>
            </p:cNvPr>
            <p:cNvSpPr/>
            <p:nvPr/>
          </p:nvSpPr>
          <p:spPr>
            <a:xfrm>
              <a:off x="0" y="0"/>
              <a:ext cx="1476404" cy="1347636"/>
            </a:xfrm>
            <a:prstGeom prst="rect">
              <a:avLst/>
            </a:prstGeom>
            <a:solidFill>
              <a:schemeClr val="accent4">
                <a:hueOff val="-165171"/>
                <a:satOff val="-13982"/>
                <a:lumOff val="-1001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7" name="Shape 195">
              <a:extLst>
                <a:ext uri="{FF2B5EF4-FFF2-40B4-BE49-F238E27FC236}">
                  <a16:creationId xmlns:a16="http://schemas.microsoft.com/office/drawing/2014/main" id="{160277D7-32B3-1947-9DB6-9E978ADEC8C5}"/>
                </a:ext>
              </a:extLst>
            </p:cNvPr>
            <p:cNvSpPr/>
            <p:nvPr/>
          </p:nvSpPr>
          <p:spPr>
            <a:xfrm>
              <a:off x="1479907" y="237705"/>
              <a:ext cx="1476404" cy="1347637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88" name="Shape 197">
            <a:extLst>
              <a:ext uri="{FF2B5EF4-FFF2-40B4-BE49-F238E27FC236}">
                <a16:creationId xmlns:a16="http://schemas.microsoft.com/office/drawing/2014/main" id="{19382866-B492-A040-BE0D-0C3F1B5CF162}"/>
              </a:ext>
            </a:extLst>
          </p:cNvPr>
          <p:cNvSpPr/>
          <p:nvPr/>
        </p:nvSpPr>
        <p:spPr>
          <a:xfrm flipV="1">
            <a:off x="1669676" y="1332323"/>
            <a:ext cx="1" cy="310225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89" name="Shape 198">
            <a:extLst>
              <a:ext uri="{FF2B5EF4-FFF2-40B4-BE49-F238E27FC236}">
                <a16:creationId xmlns:a16="http://schemas.microsoft.com/office/drawing/2014/main" id="{ED3D8BAB-A0E5-3948-B6F6-D092B6EBA47B}"/>
              </a:ext>
            </a:extLst>
          </p:cNvPr>
          <p:cNvSpPr/>
          <p:nvPr/>
        </p:nvSpPr>
        <p:spPr>
          <a:xfrm flipV="1">
            <a:off x="3079375" y="1534506"/>
            <a:ext cx="1" cy="310225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90" name="Shape 199">
            <a:extLst>
              <a:ext uri="{FF2B5EF4-FFF2-40B4-BE49-F238E27FC236}">
                <a16:creationId xmlns:a16="http://schemas.microsoft.com/office/drawing/2014/main" id="{1814D6CB-8E40-5F42-9900-11AD34DC956F}"/>
              </a:ext>
            </a:extLst>
          </p:cNvPr>
          <p:cNvSpPr/>
          <p:nvPr/>
        </p:nvSpPr>
        <p:spPr>
          <a:xfrm flipV="1">
            <a:off x="3079375" y="3401715"/>
            <a:ext cx="1" cy="618600"/>
          </a:xfrm>
          <a:prstGeom prst="line">
            <a:avLst/>
          </a:pr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91" name="Shape 200">
            <a:extLst>
              <a:ext uri="{FF2B5EF4-FFF2-40B4-BE49-F238E27FC236}">
                <a16:creationId xmlns:a16="http://schemas.microsoft.com/office/drawing/2014/main" id="{CCE3B049-57C1-2F4D-A3F4-57791DCFCC63}"/>
              </a:ext>
            </a:extLst>
          </p:cNvPr>
          <p:cNvSpPr/>
          <p:nvPr/>
        </p:nvSpPr>
        <p:spPr>
          <a:xfrm flipV="1">
            <a:off x="1669675" y="5429998"/>
            <a:ext cx="1" cy="618601"/>
          </a:xfrm>
          <a:prstGeom prst="line">
            <a:avLst/>
          </a:prstGeom>
          <a:ln w="381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92" name="Shape 201">
            <a:extLst>
              <a:ext uri="{FF2B5EF4-FFF2-40B4-BE49-F238E27FC236}">
                <a16:creationId xmlns:a16="http://schemas.microsoft.com/office/drawing/2014/main" id="{EE5733DD-03D3-884F-A85A-42EB5DF0DBBD}"/>
              </a:ext>
            </a:extLst>
          </p:cNvPr>
          <p:cNvSpPr/>
          <p:nvPr/>
        </p:nvSpPr>
        <p:spPr>
          <a:xfrm>
            <a:off x="930993" y="1297640"/>
            <a:ext cx="41056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</a:t>
            </a:r>
          </a:p>
        </p:txBody>
      </p:sp>
      <p:sp>
        <p:nvSpPr>
          <p:cNvPr id="93" name="Shape 202">
            <a:extLst>
              <a:ext uri="{FF2B5EF4-FFF2-40B4-BE49-F238E27FC236}">
                <a16:creationId xmlns:a16="http://schemas.microsoft.com/office/drawing/2014/main" id="{4125D90F-C00C-314C-B984-1F5415659E99}"/>
              </a:ext>
            </a:extLst>
          </p:cNvPr>
          <p:cNvSpPr/>
          <p:nvPr/>
        </p:nvSpPr>
        <p:spPr>
          <a:xfrm>
            <a:off x="3449834" y="1404033"/>
            <a:ext cx="42748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</a:t>
            </a:r>
          </a:p>
        </p:txBody>
      </p:sp>
      <p:sp>
        <p:nvSpPr>
          <p:cNvPr id="94" name="Shape 203">
            <a:extLst>
              <a:ext uri="{FF2B5EF4-FFF2-40B4-BE49-F238E27FC236}">
                <a16:creationId xmlns:a16="http://schemas.microsoft.com/office/drawing/2014/main" id="{55EC9A64-968E-514C-8F1B-9673C9E9E1C7}"/>
              </a:ext>
            </a:extLst>
          </p:cNvPr>
          <p:cNvSpPr/>
          <p:nvPr/>
        </p:nvSpPr>
        <p:spPr>
          <a:xfrm>
            <a:off x="930993" y="3239157"/>
            <a:ext cx="41056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</a:t>
            </a:r>
          </a:p>
        </p:txBody>
      </p:sp>
      <p:sp>
        <p:nvSpPr>
          <p:cNvPr id="95" name="Shape 204">
            <a:extLst>
              <a:ext uri="{FF2B5EF4-FFF2-40B4-BE49-F238E27FC236}">
                <a16:creationId xmlns:a16="http://schemas.microsoft.com/office/drawing/2014/main" id="{D81E36BF-63C3-6842-94B0-361EBFCA9407}"/>
              </a:ext>
            </a:extLst>
          </p:cNvPr>
          <p:cNvSpPr/>
          <p:nvPr/>
        </p:nvSpPr>
        <p:spPr>
          <a:xfrm>
            <a:off x="3449834" y="3476768"/>
            <a:ext cx="42748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</a:t>
            </a:r>
          </a:p>
        </p:txBody>
      </p:sp>
      <p:sp>
        <p:nvSpPr>
          <p:cNvPr id="96" name="Shape 205">
            <a:extLst>
              <a:ext uri="{FF2B5EF4-FFF2-40B4-BE49-F238E27FC236}">
                <a16:creationId xmlns:a16="http://schemas.microsoft.com/office/drawing/2014/main" id="{FBBD39C5-1224-8641-BB50-6464E7074F50}"/>
              </a:ext>
            </a:extLst>
          </p:cNvPr>
          <p:cNvSpPr/>
          <p:nvPr/>
        </p:nvSpPr>
        <p:spPr>
          <a:xfrm>
            <a:off x="912669" y="5430697"/>
            <a:ext cx="410567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</a:t>
            </a:r>
          </a:p>
        </p:txBody>
      </p:sp>
      <p:sp>
        <p:nvSpPr>
          <p:cNvPr id="97" name="Shape 206">
            <a:extLst>
              <a:ext uri="{FF2B5EF4-FFF2-40B4-BE49-F238E27FC236}">
                <a16:creationId xmlns:a16="http://schemas.microsoft.com/office/drawing/2014/main" id="{D16EA40F-F0B2-A64E-AF83-03FAA9C898C9}"/>
              </a:ext>
            </a:extLst>
          </p:cNvPr>
          <p:cNvSpPr/>
          <p:nvPr/>
        </p:nvSpPr>
        <p:spPr>
          <a:xfrm>
            <a:off x="3431511" y="5668308"/>
            <a:ext cx="427483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</a:t>
            </a:r>
          </a:p>
        </p:txBody>
      </p:sp>
      <p:sp>
        <p:nvSpPr>
          <p:cNvPr id="98" name="Shape 209">
            <a:extLst>
              <a:ext uri="{FF2B5EF4-FFF2-40B4-BE49-F238E27FC236}">
                <a16:creationId xmlns:a16="http://schemas.microsoft.com/office/drawing/2014/main" id="{4C70ADD0-A216-A24B-9039-6AE8B87E104F}"/>
              </a:ext>
            </a:extLst>
          </p:cNvPr>
          <p:cNvSpPr/>
          <p:nvPr/>
        </p:nvSpPr>
        <p:spPr>
          <a:xfrm>
            <a:off x="2311877" y="1510009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99" name="Shape 210">
            <a:extLst>
              <a:ext uri="{FF2B5EF4-FFF2-40B4-BE49-F238E27FC236}">
                <a16:creationId xmlns:a16="http://schemas.microsoft.com/office/drawing/2014/main" id="{62F29860-F714-3741-9133-BC04F538AB07}"/>
              </a:ext>
            </a:extLst>
          </p:cNvPr>
          <p:cNvSpPr/>
          <p:nvPr/>
        </p:nvSpPr>
        <p:spPr>
          <a:xfrm>
            <a:off x="1585856" y="3578418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0" name="Shape 211">
            <a:extLst>
              <a:ext uri="{FF2B5EF4-FFF2-40B4-BE49-F238E27FC236}">
                <a16:creationId xmlns:a16="http://schemas.microsoft.com/office/drawing/2014/main" id="{D4FB0DB9-F96C-A946-B515-E2A8B3DFAF5E}"/>
              </a:ext>
            </a:extLst>
          </p:cNvPr>
          <p:cNvSpPr/>
          <p:nvPr/>
        </p:nvSpPr>
        <p:spPr>
          <a:xfrm>
            <a:off x="2995555" y="5880958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E985067-97F7-6241-9F68-4B5CF15E9B4D}"/>
              </a:ext>
            </a:extLst>
          </p:cNvPr>
          <p:cNvSpPr txBox="1"/>
          <p:nvPr/>
        </p:nvSpPr>
        <p:spPr>
          <a:xfrm>
            <a:off x="4898007" y="2957028"/>
            <a:ext cx="6860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Blocks move relative to an origin/reference frame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You can decide where that origin is</a:t>
            </a:r>
          </a:p>
        </p:txBody>
      </p:sp>
      <p:pic>
        <p:nvPicPr>
          <p:cNvPr id="102" name="pasted-image.pdf">
            <a:extLst>
              <a:ext uri="{FF2B5EF4-FFF2-40B4-BE49-F238E27FC236}">
                <a16:creationId xmlns:a16="http://schemas.microsoft.com/office/drawing/2014/main" id="{ADBB4F0E-CE8A-1F4F-9923-AEF28C26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1054" y="1534506"/>
            <a:ext cx="2755901" cy="3937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1385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2">
            <a:extLst>
              <a:ext uri="{FF2B5EF4-FFF2-40B4-BE49-F238E27FC236}">
                <a16:creationId xmlns:a16="http://schemas.microsoft.com/office/drawing/2014/main" id="{D47891E6-D7D3-464E-9FCA-FAAFBBF8B06E}"/>
              </a:ext>
            </a:extLst>
          </p:cNvPr>
          <p:cNvGrpSpPr/>
          <p:nvPr/>
        </p:nvGrpSpPr>
        <p:grpSpPr>
          <a:xfrm>
            <a:off x="7807251" y="1527820"/>
            <a:ext cx="2956312" cy="3802359"/>
            <a:chOff x="0" y="0"/>
            <a:chExt cx="2956310" cy="3802358"/>
          </a:xfrm>
        </p:grpSpPr>
        <p:grpSp>
          <p:nvGrpSpPr>
            <p:cNvPr id="3" name="Group 217">
              <a:extLst>
                <a:ext uri="{FF2B5EF4-FFF2-40B4-BE49-F238E27FC236}">
                  <a16:creationId xmlns:a16="http://schemas.microsoft.com/office/drawing/2014/main" id="{D0E4E3CD-8559-2C47-AB40-DB22BB21A34A}"/>
                </a:ext>
              </a:extLst>
            </p:cNvPr>
            <p:cNvGrpSpPr/>
            <p:nvPr/>
          </p:nvGrpSpPr>
          <p:grpSpPr>
            <a:xfrm>
              <a:off x="0" y="1534141"/>
              <a:ext cx="2956311" cy="2233042"/>
              <a:chOff x="0" y="0"/>
              <a:chExt cx="2956310" cy="2233041"/>
            </a:xfrm>
          </p:grpSpPr>
          <p:sp>
            <p:nvSpPr>
              <p:cNvPr id="8" name="Shape 213">
                <a:extLst>
                  <a:ext uri="{FF2B5EF4-FFF2-40B4-BE49-F238E27FC236}">
                    <a16:creationId xmlns:a16="http://schemas.microsoft.com/office/drawing/2014/main" id="{0AC6D1F0-1990-C842-A162-8868272F01CF}"/>
                  </a:ext>
                </a:extLst>
              </p:cNvPr>
              <p:cNvSpPr/>
              <p:nvPr/>
            </p:nvSpPr>
            <p:spPr>
              <a:xfrm>
                <a:off x="0" y="0"/>
                <a:ext cx="1476404" cy="1347636"/>
              </a:xfrm>
              <a:prstGeom prst="rect">
                <a:avLst/>
              </a:prstGeom>
              <a:solidFill>
                <a:schemeClr val="accent4">
                  <a:hueOff val="-165171"/>
                  <a:satOff val="-13982"/>
                  <a:lumOff val="-1001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9" name="Shape 214">
                <a:extLst>
                  <a:ext uri="{FF2B5EF4-FFF2-40B4-BE49-F238E27FC236}">
                    <a16:creationId xmlns:a16="http://schemas.microsoft.com/office/drawing/2014/main" id="{C36A164A-AD4E-1A45-94D2-EC07A0248D1E}"/>
                  </a:ext>
                </a:extLst>
              </p:cNvPr>
              <p:cNvSpPr/>
              <p:nvPr/>
            </p:nvSpPr>
            <p:spPr>
              <a:xfrm>
                <a:off x="1479907" y="885405"/>
                <a:ext cx="1476404" cy="1347637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0" name="Shape 215">
                <a:extLst>
                  <a:ext uri="{FF2B5EF4-FFF2-40B4-BE49-F238E27FC236}">
                    <a16:creationId xmlns:a16="http://schemas.microsoft.com/office/drawing/2014/main" id="{A4DB7303-E785-BF43-8F04-73D95ED247A2}"/>
                  </a:ext>
                </a:extLst>
              </p:cNvPr>
              <p:cNvSpPr/>
              <p:nvPr/>
            </p:nvSpPr>
            <p:spPr>
              <a:xfrm>
                <a:off x="2134289" y="1475403"/>
                <a:ext cx="167641" cy="16764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1" name="Shape 216">
                <a:extLst>
                  <a:ext uri="{FF2B5EF4-FFF2-40B4-BE49-F238E27FC236}">
                    <a16:creationId xmlns:a16="http://schemas.microsoft.com/office/drawing/2014/main" id="{A9DAB5E5-3139-104A-902B-7FE8E4C17C73}"/>
                  </a:ext>
                </a:extLst>
              </p:cNvPr>
              <p:cNvSpPr/>
              <p:nvPr/>
            </p:nvSpPr>
            <p:spPr>
              <a:xfrm>
                <a:off x="654381" y="589998"/>
                <a:ext cx="167641" cy="16764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4" name="Shape 218">
              <a:extLst>
                <a:ext uri="{FF2B5EF4-FFF2-40B4-BE49-F238E27FC236}">
                  <a16:creationId xmlns:a16="http://schemas.microsoft.com/office/drawing/2014/main" id="{DE25C84D-4022-A142-A99B-C5DFA416FA55}"/>
                </a:ext>
              </a:extLst>
            </p:cNvPr>
            <p:cNvSpPr/>
            <p:nvPr/>
          </p:nvSpPr>
          <p:spPr>
            <a:xfrm flipV="1">
              <a:off x="2424662" y="2173525"/>
              <a:ext cx="1" cy="9796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5" name="Shape 219">
              <a:extLst>
                <a:ext uri="{FF2B5EF4-FFF2-40B4-BE49-F238E27FC236}">
                  <a16:creationId xmlns:a16="http://schemas.microsoft.com/office/drawing/2014/main" id="{D5C95770-7899-6644-B766-AD26B385398D}"/>
                </a:ext>
              </a:extLst>
            </p:cNvPr>
            <p:cNvSpPr/>
            <p:nvPr/>
          </p:nvSpPr>
          <p:spPr>
            <a:xfrm>
              <a:off x="714174" y="0"/>
              <a:ext cx="1527963" cy="634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 fixed</a:t>
              </a:r>
            </a:p>
          </p:txBody>
        </p:sp>
        <p:sp>
          <p:nvSpPr>
            <p:cNvPr id="6" name="Shape 220">
              <a:extLst>
                <a:ext uri="{FF2B5EF4-FFF2-40B4-BE49-F238E27FC236}">
                  <a16:creationId xmlns:a16="http://schemas.microsoft.com/office/drawing/2014/main" id="{F01D1554-AE5C-944E-9F4A-1667D9DE1192}"/>
                </a:ext>
              </a:extLst>
            </p:cNvPr>
            <p:cNvSpPr/>
            <p:nvPr/>
          </p:nvSpPr>
          <p:spPr>
            <a:xfrm>
              <a:off x="4993" y="1422765"/>
              <a:ext cx="410567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7" name="Shape 221">
              <a:extLst>
                <a:ext uri="{FF2B5EF4-FFF2-40B4-BE49-F238E27FC236}">
                  <a16:creationId xmlns:a16="http://schemas.microsoft.com/office/drawing/2014/main" id="{C8F0DE92-A894-844C-A6AB-80F2E3D3C207}"/>
                </a:ext>
              </a:extLst>
            </p:cNvPr>
            <p:cNvSpPr/>
            <p:nvPr/>
          </p:nvSpPr>
          <p:spPr>
            <a:xfrm>
              <a:off x="2498435" y="3167459"/>
              <a:ext cx="427483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12" name="Group 233">
            <a:extLst>
              <a:ext uri="{FF2B5EF4-FFF2-40B4-BE49-F238E27FC236}">
                <a16:creationId xmlns:a16="http://schemas.microsoft.com/office/drawing/2014/main" id="{0C638612-23C4-0C4C-A3D9-49963DFB8639}"/>
              </a:ext>
            </a:extLst>
          </p:cNvPr>
          <p:cNvGrpSpPr/>
          <p:nvPr/>
        </p:nvGrpSpPr>
        <p:grpSpPr>
          <a:xfrm>
            <a:off x="4089506" y="1527820"/>
            <a:ext cx="2964018" cy="3371780"/>
            <a:chOff x="0" y="0"/>
            <a:chExt cx="2964017" cy="3371778"/>
          </a:xfrm>
        </p:grpSpPr>
        <p:grpSp>
          <p:nvGrpSpPr>
            <p:cNvPr id="13" name="Group 227">
              <a:extLst>
                <a:ext uri="{FF2B5EF4-FFF2-40B4-BE49-F238E27FC236}">
                  <a16:creationId xmlns:a16="http://schemas.microsoft.com/office/drawing/2014/main" id="{600D4017-D10D-364E-8908-CCB0E1254896}"/>
                </a:ext>
              </a:extLst>
            </p:cNvPr>
            <p:cNvGrpSpPr/>
            <p:nvPr/>
          </p:nvGrpSpPr>
          <p:grpSpPr>
            <a:xfrm>
              <a:off x="0" y="1091438"/>
              <a:ext cx="2956311" cy="2233042"/>
              <a:chOff x="0" y="0"/>
              <a:chExt cx="2956310" cy="2233041"/>
            </a:xfrm>
          </p:grpSpPr>
          <p:sp>
            <p:nvSpPr>
              <p:cNvPr id="19" name="Shape 223">
                <a:extLst>
                  <a:ext uri="{FF2B5EF4-FFF2-40B4-BE49-F238E27FC236}">
                    <a16:creationId xmlns:a16="http://schemas.microsoft.com/office/drawing/2014/main" id="{E85C17D4-DB01-194F-B928-6A50CDCDE558}"/>
                  </a:ext>
                </a:extLst>
              </p:cNvPr>
              <p:cNvSpPr/>
              <p:nvPr/>
            </p:nvSpPr>
            <p:spPr>
              <a:xfrm>
                <a:off x="0" y="0"/>
                <a:ext cx="1476404" cy="1347636"/>
              </a:xfrm>
              <a:prstGeom prst="rect">
                <a:avLst/>
              </a:prstGeom>
              <a:solidFill>
                <a:schemeClr val="accent4">
                  <a:hueOff val="-165171"/>
                  <a:satOff val="-13982"/>
                  <a:lumOff val="-10016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0" name="Shape 224">
                <a:extLst>
                  <a:ext uri="{FF2B5EF4-FFF2-40B4-BE49-F238E27FC236}">
                    <a16:creationId xmlns:a16="http://schemas.microsoft.com/office/drawing/2014/main" id="{47DC59A5-180B-7C45-BBB2-303B5887F05E}"/>
                  </a:ext>
                </a:extLst>
              </p:cNvPr>
              <p:cNvSpPr/>
              <p:nvPr/>
            </p:nvSpPr>
            <p:spPr>
              <a:xfrm>
                <a:off x="1479907" y="885405"/>
                <a:ext cx="1476404" cy="1347637"/>
              </a:xfrm>
              <a:prstGeom prst="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1" name="Shape 225">
                <a:extLst>
                  <a:ext uri="{FF2B5EF4-FFF2-40B4-BE49-F238E27FC236}">
                    <a16:creationId xmlns:a16="http://schemas.microsoft.com/office/drawing/2014/main" id="{C0C560A8-941C-AB4A-B357-0C26D99A9D66}"/>
                  </a:ext>
                </a:extLst>
              </p:cNvPr>
              <p:cNvSpPr/>
              <p:nvPr/>
            </p:nvSpPr>
            <p:spPr>
              <a:xfrm>
                <a:off x="2134289" y="1475403"/>
                <a:ext cx="167641" cy="16764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22" name="Shape 226">
                <a:extLst>
                  <a:ext uri="{FF2B5EF4-FFF2-40B4-BE49-F238E27FC236}">
                    <a16:creationId xmlns:a16="http://schemas.microsoft.com/office/drawing/2014/main" id="{B37AE548-DAC3-E849-88BE-30B8D30EEF17}"/>
                  </a:ext>
                </a:extLst>
              </p:cNvPr>
              <p:cNvSpPr/>
              <p:nvPr/>
            </p:nvSpPr>
            <p:spPr>
              <a:xfrm>
                <a:off x="654381" y="589998"/>
                <a:ext cx="167641" cy="16764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000">
                    <a:solidFill>
                      <a:srgbClr val="FFFFFF"/>
                    </a:solidFill>
                    <a:effectLst>
                      <a:outerShdw blurRad="254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sp>
          <p:nvSpPr>
            <p:cNvPr id="14" name="Shape 228">
              <a:extLst>
                <a:ext uri="{FF2B5EF4-FFF2-40B4-BE49-F238E27FC236}">
                  <a16:creationId xmlns:a16="http://schemas.microsoft.com/office/drawing/2014/main" id="{9427899F-D986-CB48-A6F4-6F4C99BD7F4F}"/>
                </a:ext>
              </a:extLst>
            </p:cNvPr>
            <p:cNvSpPr/>
            <p:nvPr/>
          </p:nvSpPr>
          <p:spPr>
            <a:xfrm flipV="1">
              <a:off x="512955" y="1722868"/>
              <a:ext cx="1" cy="49707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5" name="Shape 229">
              <a:extLst>
                <a:ext uri="{FF2B5EF4-FFF2-40B4-BE49-F238E27FC236}">
                  <a16:creationId xmlns:a16="http://schemas.microsoft.com/office/drawing/2014/main" id="{C164EF5E-BFF1-7541-AFEC-675BA7ADB7EA}"/>
                </a:ext>
              </a:extLst>
            </p:cNvPr>
            <p:cNvSpPr/>
            <p:nvPr/>
          </p:nvSpPr>
          <p:spPr>
            <a:xfrm flipV="1">
              <a:off x="2452390" y="2192768"/>
              <a:ext cx="1" cy="497074"/>
            </a:xfrm>
            <a:prstGeom prst="line">
              <a:avLst/>
            </a:prstGeom>
            <a:noFill/>
            <a:ln w="38100" cap="flat">
              <a:solidFill>
                <a:srgbClr val="FFFFFF"/>
              </a:solidFill>
              <a:prstDash val="solid"/>
              <a:miter lim="400000"/>
              <a:headEnd type="triangle" w="med" len="sm"/>
              <a:tailEnd type="triangle" w="med" len="sm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6" name="Shape 230">
              <a:extLst>
                <a:ext uri="{FF2B5EF4-FFF2-40B4-BE49-F238E27FC236}">
                  <a16:creationId xmlns:a16="http://schemas.microsoft.com/office/drawing/2014/main" id="{6F6B22C3-3863-AD4B-8BA6-22AEC5DC4092}"/>
                </a:ext>
              </a:extLst>
            </p:cNvPr>
            <p:cNvSpPr/>
            <p:nvPr/>
          </p:nvSpPr>
          <p:spPr>
            <a:xfrm>
              <a:off x="252630" y="0"/>
              <a:ext cx="2451050" cy="634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Origin fixed</a:t>
              </a:r>
            </a:p>
          </p:txBody>
        </p:sp>
        <p:sp>
          <p:nvSpPr>
            <p:cNvPr id="17" name="Shape 231">
              <a:extLst>
                <a:ext uri="{FF2B5EF4-FFF2-40B4-BE49-F238E27FC236}">
                  <a16:creationId xmlns:a16="http://schemas.microsoft.com/office/drawing/2014/main" id="{41FB2BFA-AA28-BA4C-8634-213D605402B4}"/>
                </a:ext>
              </a:extLst>
            </p:cNvPr>
            <p:cNvSpPr/>
            <p:nvPr/>
          </p:nvSpPr>
          <p:spPr>
            <a:xfrm>
              <a:off x="4993" y="1044139"/>
              <a:ext cx="410566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8" name="Shape 232">
              <a:extLst>
                <a:ext uri="{FF2B5EF4-FFF2-40B4-BE49-F238E27FC236}">
                  <a16:creationId xmlns:a16="http://schemas.microsoft.com/office/drawing/2014/main" id="{4099D361-6E76-FD45-8BD0-8730E061731B}"/>
                </a:ext>
              </a:extLst>
            </p:cNvPr>
            <p:cNvSpPr/>
            <p:nvPr/>
          </p:nvSpPr>
          <p:spPr>
            <a:xfrm>
              <a:off x="2536535" y="2736880"/>
              <a:ext cx="427483" cy="6348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23" name="Group 239">
            <a:extLst>
              <a:ext uri="{FF2B5EF4-FFF2-40B4-BE49-F238E27FC236}">
                <a16:creationId xmlns:a16="http://schemas.microsoft.com/office/drawing/2014/main" id="{008A5F3E-590A-834B-BAEB-36CD572497FB}"/>
              </a:ext>
            </a:extLst>
          </p:cNvPr>
          <p:cNvGrpSpPr/>
          <p:nvPr/>
        </p:nvGrpSpPr>
        <p:grpSpPr>
          <a:xfrm>
            <a:off x="258787" y="3061962"/>
            <a:ext cx="2956311" cy="1347636"/>
            <a:chOff x="0" y="0"/>
            <a:chExt cx="2956310" cy="1347635"/>
          </a:xfrm>
        </p:grpSpPr>
        <p:sp>
          <p:nvSpPr>
            <p:cNvPr id="24" name="Shape 234">
              <a:extLst>
                <a:ext uri="{FF2B5EF4-FFF2-40B4-BE49-F238E27FC236}">
                  <a16:creationId xmlns:a16="http://schemas.microsoft.com/office/drawing/2014/main" id="{D3014F23-275D-0E47-97C7-F6DAC58E844D}"/>
                </a:ext>
              </a:extLst>
            </p:cNvPr>
            <p:cNvSpPr/>
            <p:nvPr/>
          </p:nvSpPr>
          <p:spPr>
            <a:xfrm>
              <a:off x="0" y="0"/>
              <a:ext cx="1476404" cy="1347636"/>
            </a:xfrm>
            <a:prstGeom prst="rect">
              <a:avLst/>
            </a:prstGeom>
            <a:solidFill>
              <a:schemeClr val="accent4">
                <a:hueOff val="-165171"/>
                <a:satOff val="-13982"/>
                <a:lumOff val="-1001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" name="Shape 235">
              <a:extLst>
                <a:ext uri="{FF2B5EF4-FFF2-40B4-BE49-F238E27FC236}">
                  <a16:creationId xmlns:a16="http://schemas.microsoft.com/office/drawing/2014/main" id="{CED73174-9199-F645-9C1C-4B69140970FF}"/>
                </a:ext>
              </a:extLst>
            </p:cNvPr>
            <p:cNvSpPr/>
            <p:nvPr/>
          </p:nvSpPr>
          <p:spPr>
            <a:xfrm>
              <a:off x="1479907" y="0"/>
              <a:ext cx="1476404" cy="1347636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" name="Shape 236">
              <a:extLst>
                <a:ext uri="{FF2B5EF4-FFF2-40B4-BE49-F238E27FC236}">
                  <a16:creationId xmlns:a16="http://schemas.microsoft.com/office/drawing/2014/main" id="{3D924955-ADD0-174F-ADD6-8F0A65C93930}"/>
                </a:ext>
              </a:extLst>
            </p:cNvPr>
            <p:cNvSpPr/>
            <p:nvPr/>
          </p:nvSpPr>
          <p:spPr>
            <a:xfrm>
              <a:off x="654381" y="589998"/>
              <a:ext cx="167641" cy="1676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" name="Shape 237">
              <a:extLst>
                <a:ext uri="{FF2B5EF4-FFF2-40B4-BE49-F238E27FC236}">
                  <a16:creationId xmlns:a16="http://schemas.microsoft.com/office/drawing/2014/main" id="{515143B0-8700-4046-A242-6D17A85119F2}"/>
                </a:ext>
              </a:extLst>
            </p:cNvPr>
            <p:cNvSpPr/>
            <p:nvPr/>
          </p:nvSpPr>
          <p:spPr>
            <a:xfrm>
              <a:off x="2134289" y="589998"/>
              <a:ext cx="167641" cy="1676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Shape 238">
              <a:extLst>
                <a:ext uri="{FF2B5EF4-FFF2-40B4-BE49-F238E27FC236}">
                  <a16:creationId xmlns:a16="http://schemas.microsoft.com/office/drawing/2014/main" id="{30133338-EE20-7A45-B686-4526285F76C3}"/>
                </a:ext>
              </a:extLst>
            </p:cNvPr>
            <p:cNvSpPr/>
            <p:nvPr/>
          </p:nvSpPr>
          <p:spPr>
            <a:xfrm>
              <a:off x="736600" y="673817"/>
              <a:ext cx="1476403" cy="1"/>
            </a:xfrm>
            <a:prstGeom prst="line">
              <a:avLst/>
            </a:prstGeom>
            <a:noFill/>
            <a:ln w="38100" cap="flat">
              <a:solidFill>
                <a:srgbClr val="6F6A5A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</p:grpSp>
      <p:sp>
        <p:nvSpPr>
          <p:cNvPr id="29" name="Shape 240">
            <a:extLst>
              <a:ext uri="{FF2B5EF4-FFF2-40B4-BE49-F238E27FC236}">
                <a16:creationId xmlns:a16="http://schemas.microsoft.com/office/drawing/2014/main" id="{B03EC3E8-3A15-8949-A9C7-C4AB3CC759D0}"/>
              </a:ext>
            </a:extLst>
          </p:cNvPr>
          <p:cNvSpPr/>
          <p:nvPr/>
        </p:nvSpPr>
        <p:spPr>
          <a:xfrm>
            <a:off x="0" y="3735780"/>
            <a:ext cx="12192000" cy="0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0" name="Shape 241">
            <a:extLst>
              <a:ext uri="{FF2B5EF4-FFF2-40B4-BE49-F238E27FC236}">
                <a16:creationId xmlns:a16="http://schemas.microsoft.com/office/drawing/2014/main" id="{24BE7115-875A-7845-9322-AC1A0AC29BE5}"/>
              </a:ext>
            </a:extLst>
          </p:cNvPr>
          <p:cNvSpPr/>
          <p:nvPr/>
        </p:nvSpPr>
        <p:spPr>
          <a:xfrm>
            <a:off x="1146468" y="1527820"/>
            <a:ext cx="1180949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Initial</a:t>
            </a:r>
          </a:p>
        </p:txBody>
      </p:sp>
      <p:sp>
        <p:nvSpPr>
          <p:cNvPr id="31" name="Shape 242">
            <a:extLst>
              <a:ext uri="{FF2B5EF4-FFF2-40B4-BE49-F238E27FC236}">
                <a16:creationId xmlns:a16="http://schemas.microsoft.com/office/drawing/2014/main" id="{48397352-063F-E448-A917-9B8F049CEC21}"/>
              </a:ext>
            </a:extLst>
          </p:cNvPr>
          <p:cNvSpPr/>
          <p:nvPr/>
        </p:nvSpPr>
        <p:spPr>
          <a:xfrm>
            <a:off x="263780" y="3003783"/>
            <a:ext cx="410567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A</a:t>
            </a:r>
          </a:p>
        </p:txBody>
      </p:sp>
      <p:sp>
        <p:nvSpPr>
          <p:cNvPr id="32" name="Shape 243">
            <a:extLst>
              <a:ext uri="{FF2B5EF4-FFF2-40B4-BE49-F238E27FC236}">
                <a16:creationId xmlns:a16="http://schemas.microsoft.com/office/drawing/2014/main" id="{42EC8905-070D-F24B-9A0D-2B45F2C8FD31}"/>
              </a:ext>
            </a:extLst>
          </p:cNvPr>
          <p:cNvSpPr/>
          <p:nvPr/>
        </p:nvSpPr>
        <p:spPr>
          <a:xfrm>
            <a:off x="2787615" y="3832878"/>
            <a:ext cx="427483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147DCBB-1B6C-4C40-A3A4-27EC11963AE0}"/>
              </a:ext>
            </a:extLst>
          </p:cNvPr>
          <p:cNvSpPr txBox="1"/>
          <p:nvPr/>
        </p:nvSpPr>
        <p:spPr>
          <a:xfrm>
            <a:off x="2280857" y="333627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Reference frames and relative motion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49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  <p:bldP spid="12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>
            <a:extLst>
              <a:ext uri="{FF2B5EF4-FFF2-40B4-BE49-F238E27FC236}">
                <a16:creationId xmlns:a16="http://schemas.microsoft.com/office/drawing/2014/main" id="{D61A69C7-51F2-8544-AE1F-9C0A952D8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99" y="1978695"/>
            <a:ext cx="8636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asted-image.pdf">
            <a:extLst>
              <a:ext uri="{FF2B5EF4-FFF2-40B4-BE49-F238E27FC236}">
                <a16:creationId xmlns:a16="http://schemas.microsoft.com/office/drawing/2014/main" id="{25D4BEF3-FDD1-6F4E-A9A2-E6547AABB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271" y="1978695"/>
            <a:ext cx="876301" cy="39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asted-image.pdf">
            <a:extLst>
              <a:ext uri="{FF2B5EF4-FFF2-40B4-BE49-F238E27FC236}">
                <a16:creationId xmlns:a16="http://schemas.microsoft.com/office/drawing/2014/main" id="{D8F4CA18-93CE-5C4B-9735-BD158ADE2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714" y="5090195"/>
            <a:ext cx="863601" cy="39370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51">
            <a:extLst>
              <a:ext uri="{FF2B5EF4-FFF2-40B4-BE49-F238E27FC236}">
                <a16:creationId xmlns:a16="http://schemas.microsoft.com/office/drawing/2014/main" id="{B5D25243-28D9-8F4B-9171-1E52D15E39D4}"/>
              </a:ext>
            </a:extLst>
          </p:cNvPr>
          <p:cNvSpPr/>
          <p:nvPr/>
        </p:nvSpPr>
        <p:spPr>
          <a:xfrm>
            <a:off x="5226049" y="5012979"/>
            <a:ext cx="876301" cy="548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Find</a:t>
            </a:r>
          </a:p>
        </p:txBody>
      </p:sp>
      <p:grpSp>
        <p:nvGrpSpPr>
          <p:cNvPr id="8" name="Group 268">
            <a:extLst>
              <a:ext uri="{FF2B5EF4-FFF2-40B4-BE49-F238E27FC236}">
                <a16:creationId xmlns:a16="http://schemas.microsoft.com/office/drawing/2014/main" id="{CF0DA057-D5BB-F741-A0BC-DB73F5E60E7F}"/>
              </a:ext>
            </a:extLst>
          </p:cNvPr>
          <p:cNvGrpSpPr/>
          <p:nvPr/>
        </p:nvGrpSpPr>
        <p:grpSpPr>
          <a:xfrm>
            <a:off x="3379539" y="2578898"/>
            <a:ext cx="6887463" cy="2097581"/>
            <a:chOff x="0" y="0"/>
            <a:chExt cx="6887462" cy="2097579"/>
          </a:xfrm>
        </p:grpSpPr>
        <p:sp>
          <p:nvSpPr>
            <p:cNvPr id="9" name="Shape 254">
              <a:extLst>
                <a:ext uri="{FF2B5EF4-FFF2-40B4-BE49-F238E27FC236}">
                  <a16:creationId xmlns:a16="http://schemas.microsoft.com/office/drawing/2014/main" id="{4110643D-7F7E-F14A-808D-3CE00BF0E78E}"/>
                </a:ext>
              </a:extLst>
            </p:cNvPr>
            <p:cNvSpPr/>
            <p:nvPr/>
          </p:nvSpPr>
          <p:spPr>
            <a:xfrm>
              <a:off x="0" y="0"/>
              <a:ext cx="2298005" cy="2097580"/>
            </a:xfrm>
            <a:prstGeom prst="rect">
              <a:avLst/>
            </a:prstGeom>
            <a:solidFill>
              <a:schemeClr val="accent4">
                <a:hueOff val="-165171"/>
                <a:satOff val="-13982"/>
                <a:lumOff val="-1001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0" name="Shape 255">
              <a:extLst>
                <a:ext uri="{FF2B5EF4-FFF2-40B4-BE49-F238E27FC236}">
                  <a16:creationId xmlns:a16="http://schemas.microsoft.com/office/drawing/2014/main" id="{153341C4-EE1F-234E-AA17-1A5CF467D4DF}"/>
                </a:ext>
              </a:extLst>
            </p:cNvPr>
            <p:cNvSpPr/>
            <p:nvPr/>
          </p:nvSpPr>
          <p:spPr>
            <a:xfrm>
              <a:off x="2290758" y="0"/>
              <a:ext cx="2298005" cy="2097580"/>
            </a:xfrm>
            <a:prstGeom prst="rect">
              <a:avLst/>
            </a:pr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" name="Shape 256">
              <a:extLst>
                <a:ext uri="{FF2B5EF4-FFF2-40B4-BE49-F238E27FC236}">
                  <a16:creationId xmlns:a16="http://schemas.microsoft.com/office/drawing/2014/main" id="{839335A2-1DB0-894A-A92D-BB48A0F45ACB}"/>
                </a:ext>
              </a:extLst>
            </p:cNvPr>
            <p:cNvSpPr/>
            <p:nvPr/>
          </p:nvSpPr>
          <p:spPr>
            <a:xfrm>
              <a:off x="4589458" y="0"/>
              <a:ext cx="2298005" cy="2097580"/>
            </a:xfrm>
            <a:prstGeom prst="rect">
              <a:avLst/>
            </a:pr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" name="Shape 257">
              <a:extLst>
                <a:ext uri="{FF2B5EF4-FFF2-40B4-BE49-F238E27FC236}">
                  <a16:creationId xmlns:a16="http://schemas.microsoft.com/office/drawing/2014/main" id="{EF20F8A1-1E7F-C64D-9996-F527F47C3AE4}"/>
                </a:ext>
              </a:extLst>
            </p:cNvPr>
            <p:cNvSpPr/>
            <p:nvPr/>
          </p:nvSpPr>
          <p:spPr>
            <a:xfrm flipH="1" flipV="1">
              <a:off x="1955929" y="306006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3" name="Shape 258">
              <a:extLst>
                <a:ext uri="{FF2B5EF4-FFF2-40B4-BE49-F238E27FC236}">
                  <a16:creationId xmlns:a16="http://schemas.microsoft.com/office/drawing/2014/main" id="{D6486B7F-4F12-C642-80BF-9D509F82F1FF}"/>
                </a:ext>
              </a:extLst>
            </p:cNvPr>
            <p:cNvSpPr/>
            <p:nvPr/>
          </p:nvSpPr>
          <p:spPr>
            <a:xfrm>
              <a:off x="2311400" y="306006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4" name="Shape 259">
              <a:extLst>
                <a:ext uri="{FF2B5EF4-FFF2-40B4-BE49-F238E27FC236}">
                  <a16:creationId xmlns:a16="http://schemas.microsoft.com/office/drawing/2014/main" id="{DDDD43D3-1B04-364D-BE73-500348B2B6C0}"/>
                </a:ext>
              </a:extLst>
            </p:cNvPr>
            <p:cNvSpPr/>
            <p:nvPr/>
          </p:nvSpPr>
          <p:spPr>
            <a:xfrm flipH="1" flipV="1">
              <a:off x="4229229" y="306006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5" name="Shape 260">
              <a:extLst>
                <a:ext uri="{FF2B5EF4-FFF2-40B4-BE49-F238E27FC236}">
                  <a16:creationId xmlns:a16="http://schemas.microsoft.com/office/drawing/2014/main" id="{C387FA19-9E43-204A-9A99-9724C31FE4AE}"/>
                </a:ext>
              </a:extLst>
            </p:cNvPr>
            <p:cNvSpPr/>
            <p:nvPr/>
          </p:nvSpPr>
          <p:spPr>
            <a:xfrm>
              <a:off x="4584700" y="306006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16" name="Shape 261">
              <a:extLst>
                <a:ext uri="{FF2B5EF4-FFF2-40B4-BE49-F238E27FC236}">
                  <a16:creationId xmlns:a16="http://schemas.microsoft.com/office/drawing/2014/main" id="{63E5BF49-789F-7B4E-81E7-2719DFE0A865}"/>
                </a:ext>
              </a:extLst>
            </p:cNvPr>
            <p:cNvSpPr/>
            <p:nvPr/>
          </p:nvSpPr>
          <p:spPr>
            <a:xfrm>
              <a:off x="1577981" y="515346"/>
              <a:ext cx="1413359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10 mm/yr</a:t>
              </a:r>
            </a:p>
          </p:txBody>
        </p:sp>
        <p:sp>
          <p:nvSpPr>
            <p:cNvPr id="17" name="Shape 262">
              <a:extLst>
                <a:ext uri="{FF2B5EF4-FFF2-40B4-BE49-F238E27FC236}">
                  <a16:creationId xmlns:a16="http://schemas.microsoft.com/office/drawing/2014/main" id="{2FC118A8-D5C8-ED40-A01B-54650DA652DE}"/>
                </a:ext>
              </a:extLst>
            </p:cNvPr>
            <p:cNvSpPr/>
            <p:nvPr/>
          </p:nvSpPr>
          <p:spPr>
            <a:xfrm>
              <a:off x="4055756" y="515346"/>
              <a:ext cx="1413359" cy="4613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4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15 mm/yr</a:t>
              </a:r>
            </a:p>
          </p:txBody>
        </p:sp>
        <p:sp>
          <p:nvSpPr>
            <p:cNvPr id="18" name="Shape 263">
              <a:extLst>
                <a:ext uri="{FF2B5EF4-FFF2-40B4-BE49-F238E27FC236}">
                  <a16:creationId xmlns:a16="http://schemas.microsoft.com/office/drawing/2014/main" id="{BB000CA0-00EC-644B-98B1-8FB952F8B89F}"/>
                </a:ext>
              </a:extLst>
            </p:cNvPr>
            <p:cNvSpPr/>
            <p:nvPr/>
          </p:nvSpPr>
          <p:spPr>
            <a:xfrm>
              <a:off x="943719" y="731340"/>
              <a:ext cx="410566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9" name="Shape 264">
              <a:extLst>
                <a:ext uri="{FF2B5EF4-FFF2-40B4-BE49-F238E27FC236}">
                  <a16:creationId xmlns:a16="http://schemas.microsoft.com/office/drawing/2014/main" id="{EAE047A4-4D31-B346-B909-97A28DFE9A18}"/>
                </a:ext>
              </a:extLst>
            </p:cNvPr>
            <p:cNvSpPr/>
            <p:nvPr/>
          </p:nvSpPr>
          <p:spPr>
            <a:xfrm>
              <a:off x="3309807" y="731340"/>
              <a:ext cx="427483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20" name="Shape 265">
              <a:extLst>
                <a:ext uri="{FF2B5EF4-FFF2-40B4-BE49-F238E27FC236}">
                  <a16:creationId xmlns:a16="http://schemas.microsoft.com/office/drawing/2014/main" id="{C3C487FF-5160-3345-BB0C-8B289C0FF058}"/>
                </a:ext>
              </a:extLst>
            </p:cNvPr>
            <p:cNvSpPr/>
            <p:nvPr/>
          </p:nvSpPr>
          <p:spPr>
            <a:xfrm>
              <a:off x="5684353" y="731340"/>
              <a:ext cx="444399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C</a:t>
              </a:r>
            </a:p>
          </p:txBody>
        </p:sp>
        <p:sp>
          <p:nvSpPr>
            <p:cNvPr id="21" name="Shape 266">
              <a:extLst>
                <a:ext uri="{FF2B5EF4-FFF2-40B4-BE49-F238E27FC236}">
                  <a16:creationId xmlns:a16="http://schemas.microsoft.com/office/drawing/2014/main" id="{9DA863CF-97ED-8346-8E9C-D99206E00B98}"/>
                </a:ext>
              </a:extLst>
            </p:cNvPr>
            <p:cNvSpPr/>
            <p:nvPr/>
          </p:nvSpPr>
          <p:spPr>
            <a:xfrm>
              <a:off x="2200840" y="222186"/>
              <a:ext cx="167641" cy="1676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" name="Shape 267">
              <a:extLst>
                <a:ext uri="{FF2B5EF4-FFF2-40B4-BE49-F238E27FC236}">
                  <a16:creationId xmlns:a16="http://schemas.microsoft.com/office/drawing/2014/main" id="{3966616C-4703-B74A-A978-6F1644965D90}"/>
                </a:ext>
              </a:extLst>
            </p:cNvPr>
            <p:cNvSpPr/>
            <p:nvPr/>
          </p:nvSpPr>
          <p:spPr>
            <a:xfrm>
              <a:off x="4484062" y="222186"/>
              <a:ext cx="167641" cy="167641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C0A2DAE-A93E-5945-8B46-926341C6C056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Relative motion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204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92">
            <a:extLst>
              <a:ext uri="{FF2B5EF4-FFF2-40B4-BE49-F238E27FC236}">
                <a16:creationId xmlns:a16="http://schemas.microsoft.com/office/drawing/2014/main" id="{8D0EBC91-7C54-1740-B9BE-18ACE47835F2}"/>
              </a:ext>
            </a:extLst>
          </p:cNvPr>
          <p:cNvSpPr/>
          <p:nvPr/>
        </p:nvSpPr>
        <p:spPr>
          <a:xfrm>
            <a:off x="350150" y="1616312"/>
            <a:ext cx="2160410" cy="424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04" y="62"/>
                </a:moveTo>
                <a:lnTo>
                  <a:pt x="0" y="0"/>
                </a:lnTo>
                <a:lnTo>
                  <a:pt x="45" y="21597"/>
                </a:lnTo>
                <a:lnTo>
                  <a:pt x="10234" y="21600"/>
                </a:lnTo>
                <a:lnTo>
                  <a:pt x="21600" y="10756"/>
                </a:lnTo>
                <a:lnTo>
                  <a:pt x="17804" y="62"/>
                </a:lnTo>
                <a:close/>
              </a:path>
            </a:pathLst>
          </a:custGeom>
          <a:solidFill>
            <a:schemeClr val="accent1">
              <a:hueOff val="328198"/>
              <a:lumOff val="-10185"/>
            </a:schemeClr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4" name="Shape 293">
            <a:extLst>
              <a:ext uri="{FF2B5EF4-FFF2-40B4-BE49-F238E27FC236}">
                <a16:creationId xmlns:a16="http://schemas.microsoft.com/office/drawing/2014/main" id="{5AA43513-D4BF-9B41-9A7F-F183D838199C}"/>
              </a:ext>
            </a:extLst>
          </p:cNvPr>
          <p:cNvSpPr/>
          <p:nvPr/>
        </p:nvSpPr>
        <p:spPr>
          <a:xfrm>
            <a:off x="2130008" y="1610001"/>
            <a:ext cx="2493515" cy="28341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290" y="21600"/>
                </a:moveTo>
                <a:lnTo>
                  <a:pt x="3351" y="16159"/>
                </a:lnTo>
                <a:lnTo>
                  <a:pt x="0" y="127"/>
                </a:lnTo>
                <a:lnTo>
                  <a:pt x="21600" y="0"/>
                </a:lnTo>
                <a:lnTo>
                  <a:pt x="21290" y="21600"/>
                </a:lnTo>
                <a:close/>
              </a:path>
            </a:pathLst>
          </a:custGeom>
          <a:solidFill>
            <a:schemeClr val="accent2">
              <a:hueOff val="376119"/>
              <a:satOff val="3650"/>
              <a:lumOff val="-13970"/>
            </a:schemeClr>
          </a:solidFill>
          <a:ln w="381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5" name="Shape 294">
            <a:extLst>
              <a:ext uri="{FF2B5EF4-FFF2-40B4-BE49-F238E27FC236}">
                <a16:creationId xmlns:a16="http://schemas.microsoft.com/office/drawing/2014/main" id="{715C0F8C-FF2C-F144-A212-4A0B9B64EF89}"/>
              </a:ext>
            </a:extLst>
          </p:cNvPr>
          <p:cNvSpPr/>
          <p:nvPr/>
        </p:nvSpPr>
        <p:spPr>
          <a:xfrm>
            <a:off x="1416090" y="3753826"/>
            <a:ext cx="3183550" cy="2098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21521" y="7461"/>
                </a:lnTo>
                <a:lnTo>
                  <a:pt x="7537" y="0"/>
                </a:lnTo>
                <a:lnTo>
                  <a:pt x="0" y="21489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4">
              <a:hueOff val="-572412"/>
              <a:satOff val="-13050"/>
              <a:lumOff val="-18575"/>
            </a:schemeClr>
          </a:solidFill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6" name="Shape 295">
            <a:extLst>
              <a:ext uri="{FF2B5EF4-FFF2-40B4-BE49-F238E27FC236}">
                <a16:creationId xmlns:a16="http://schemas.microsoft.com/office/drawing/2014/main" id="{821E5B14-9F60-EE44-A417-65D3F9157603}"/>
              </a:ext>
            </a:extLst>
          </p:cNvPr>
          <p:cNvSpPr/>
          <p:nvPr/>
        </p:nvSpPr>
        <p:spPr>
          <a:xfrm>
            <a:off x="2112324" y="4811762"/>
            <a:ext cx="710408" cy="350888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7" name="Shape 296">
            <a:extLst>
              <a:ext uri="{FF2B5EF4-FFF2-40B4-BE49-F238E27FC236}">
                <a16:creationId xmlns:a16="http://schemas.microsoft.com/office/drawing/2014/main" id="{023F1AE5-34DC-2B41-8A09-33EDE7899B12}"/>
              </a:ext>
            </a:extLst>
          </p:cNvPr>
          <p:cNvSpPr/>
          <p:nvPr/>
        </p:nvSpPr>
        <p:spPr>
          <a:xfrm>
            <a:off x="1071401" y="4322322"/>
            <a:ext cx="710321" cy="351063"/>
          </a:xfrm>
          <a:prstGeom prst="line">
            <a:avLst/>
          </a:prstGeom>
          <a:ln w="381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8" name="Shape 297">
            <a:extLst>
              <a:ext uri="{FF2B5EF4-FFF2-40B4-BE49-F238E27FC236}">
                <a16:creationId xmlns:a16="http://schemas.microsoft.com/office/drawing/2014/main" id="{52FB2EC5-C72A-0C41-913A-4DF697E79070}"/>
              </a:ext>
            </a:extLst>
          </p:cNvPr>
          <p:cNvSpPr/>
          <p:nvPr/>
        </p:nvSpPr>
        <p:spPr>
          <a:xfrm flipV="1">
            <a:off x="2923904" y="4116900"/>
            <a:ext cx="560448" cy="560088"/>
          </a:xfrm>
          <a:prstGeom prst="line">
            <a:avLst/>
          </a:prstGeom>
          <a:ln w="381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29" name="Shape 298">
            <a:extLst>
              <a:ext uri="{FF2B5EF4-FFF2-40B4-BE49-F238E27FC236}">
                <a16:creationId xmlns:a16="http://schemas.microsoft.com/office/drawing/2014/main" id="{8623675A-BDE7-504C-A20C-7178E7DDBF95}"/>
              </a:ext>
            </a:extLst>
          </p:cNvPr>
          <p:cNvSpPr/>
          <p:nvPr/>
        </p:nvSpPr>
        <p:spPr>
          <a:xfrm flipV="1">
            <a:off x="3622404" y="3440270"/>
            <a:ext cx="560448" cy="560088"/>
          </a:xfrm>
          <a:prstGeom prst="line">
            <a:avLst/>
          </a:prstGeom>
          <a:ln w="38100">
            <a:solidFill>
              <a:srgbClr val="FFFFFF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0" name="Shape 299">
            <a:extLst>
              <a:ext uri="{FF2B5EF4-FFF2-40B4-BE49-F238E27FC236}">
                <a16:creationId xmlns:a16="http://schemas.microsoft.com/office/drawing/2014/main" id="{6B6D49DA-10EA-AC4C-960D-33A287204AC3}"/>
              </a:ext>
            </a:extLst>
          </p:cNvPr>
          <p:cNvSpPr/>
          <p:nvPr/>
        </p:nvSpPr>
        <p:spPr>
          <a:xfrm rot="1021238">
            <a:off x="2690300" y="3595228"/>
            <a:ext cx="206479" cy="206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1" name="Shape 300">
            <a:extLst>
              <a:ext uri="{FF2B5EF4-FFF2-40B4-BE49-F238E27FC236}">
                <a16:creationId xmlns:a16="http://schemas.microsoft.com/office/drawing/2014/main" id="{E0EF8F4F-4C4A-F741-8D31-B0E1BAEE7FD8}"/>
              </a:ext>
            </a:extLst>
          </p:cNvPr>
          <p:cNvSpPr/>
          <p:nvPr/>
        </p:nvSpPr>
        <p:spPr>
          <a:xfrm rot="1021238">
            <a:off x="3027338" y="3725902"/>
            <a:ext cx="206479" cy="206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" name="Shape 301">
            <a:extLst>
              <a:ext uri="{FF2B5EF4-FFF2-40B4-BE49-F238E27FC236}">
                <a16:creationId xmlns:a16="http://schemas.microsoft.com/office/drawing/2014/main" id="{92BBE869-8D04-4745-A3B7-75474DF6B1A6}"/>
              </a:ext>
            </a:extLst>
          </p:cNvPr>
          <p:cNvSpPr/>
          <p:nvPr/>
        </p:nvSpPr>
        <p:spPr>
          <a:xfrm rot="1021238">
            <a:off x="3337720" y="3827502"/>
            <a:ext cx="206478" cy="206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" name="Shape 302">
            <a:extLst>
              <a:ext uri="{FF2B5EF4-FFF2-40B4-BE49-F238E27FC236}">
                <a16:creationId xmlns:a16="http://schemas.microsoft.com/office/drawing/2014/main" id="{4B6FCCB0-6820-6D48-8456-963476C655BB}"/>
              </a:ext>
            </a:extLst>
          </p:cNvPr>
          <p:cNvSpPr/>
          <p:nvPr/>
        </p:nvSpPr>
        <p:spPr>
          <a:xfrm rot="1021238">
            <a:off x="3744120" y="3954502"/>
            <a:ext cx="206478" cy="206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" name="Shape 303">
            <a:extLst>
              <a:ext uri="{FF2B5EF4-FFF2-40B4-BE49-F238E27FC236}">
                <a16:creationId xmlns:a16="http://schemas.microsoft.com/office/drawing/2014/main" id="{2EDB559A-83B8-F549-8AF4-AD4F83ADCA5A}"/>
              </a:ext>
            </a:extLst>
          </p:cNvPr>
          <p:cNvSpPr/>
          <p:nvPr/>
        </p:nvSpPr>
        <p:spPr>
          <a:xfrm rot="1021238">
            <a:off x="4150520" y="4090548"/>
            <a:ext cx="206478" cy="206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" name="Shape 304">
            <a:extLst>
              <a:ext uri="{FF2B5EF4-FFF2-40B4-BE49-F238E27FC236}">
                <a16:creationId xmlns:a16="http://schemas.microsoft.com/office/drawing/2014/main" id="{3F8FD52B-F871-A442-96B0-375EA3E1C8C6}"/>
              </a:ext>
            </a:extLst>
          </p:cNvPr>
          <p:cNvSpPr/>
          <p:nvPr/>
        </p:nvSpPr>
        <p:spPr>
          <a:xfrm>
            <a:off x="2421143" y="2150356"/>
            <a:ext cx="216727" cy="755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692" y="21600"/>
                </a:lnTo>
                <a:lnTo>
                  <a:pt x="21600" y="15194"/>
                </a:lnTo>
              </a:path>
            </a:pathLst>
          </a:cu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6" name="Shape 305">
            <a:extLst>
              <a:ext uri="{FF2B5EF4-FFF2-40B4-BE49-F238E27FC236}">
                <a16:creationId xmlns:a16="http://schemas.microsoft.com/office/drawing/2014/main" id="{2BF8962D-272E-5D4B-B270-56D4C890052C}"/>
              </a:ext>
            </a:extLst>
          </p:cNvPr>
          <p:cNvSpPr/>
          <p:nvPr/>
        </p:nvSpPr>
        <p:spPr>
          <a:xfrm rot="10800000">
            <a:off x="1976643" y="2217370"/>
            <a:ext cx="216727" cy="7554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2692" y="21600"/>
                </a:lnTo>
                <a:lnTo>
                  <a:pt x="21600" y="15194"/>
                </a:lnTo>
              </a:path>
            </a:pathLst>
          </a:custGeom>
          <a:ln w="381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37" name="Shape 306">
            <a:extLst>
              <a:ext uri="{FF2B5EF4-FFF2-40B4-BE49-F238E27FC236}">
                <a16:creationId xmlns:a16="http://schemas.microsoft.com/office/drawing/2014/main" id="{25915576-CD84-1542-8FF1-61186934F7B2}"/>
              </a:ext>
            </a:extLst>
          </p:cNvPr>
          <p:cNvSpPr/>
          <p:nvPr/>
        </p:nvSpPr>
        <p:spPr>
          <a:xfrm>
            <a:off x="1057775" y="2713336"/>
            <a:ext cx="36850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1</a:t>
            </a:r>
          </a:p>
        </p:txBody>
      </p:sp>
      <p:sp>
        <p:nvSpPr>
          <p:cNvPr id="38" name="Shape 307">
            <a:extLst>
              <a:ext uri="{FF2B5EF4-FFF2-40B4-BE49-F238E27FC236}">
                <a16:creationId xmlns:a16="http://schemas.microsoft.com/office/drawing/2014/main" id="{2DB2E62F-4FC7-E746-B419-C3C6BD3EF9E1}"/>
              </a:ext>
            </a:extLst>
          </p:cNvPr>
          <p:cNvSpPr/>
          <p:nvPr/>
        </p:nvSpPr>
        <p:spPr>
          <a:xfrm>
            <a:off x="3457721" y="2713336"/>
            <a:ext cx="368505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2</a:t>
            </a:r>
          </a:p>
        </p:txBody>
      </p:sp>
      <p:sp>
        <p:nvSpPr>
          <p:cNvPr id="39" name="Shape 308">
            <a:extLst>
              <a:ext uri="{FF2B5EF4-FFF2-40B4-BE49-F238E27FC236}">
                <a16:creationId xmlns:a16="http://schemas.microsoft.com/office/drawing/2014/main" id="{8B61870C-31D4-CC4B-9708-A413424DB369}"/>
              </a:ext>
            </a:extLst>
          </p:cNvPr>
          <p:cNvSpPr/>
          <p:nvPr/>
        </p:nvSpPr>
        <p:spPr>
          <a:xfrm>
            <a:off x="3457721" y="4849285"/>
            <a:ext cx="368505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3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65674A16-1444-C146-92D3-5A91BF4272E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 rot="17918221">
            <a:off x="617188" y="4639633"/>
            <a:ext cx="2661195" cy="292101"/>
          </a:xfrm>
          <a:prstGeom prst="rect">
            <a:avLst/>
          </a:prstGeom>
        </p:spPr>
      </p:pic>
      <p:pic>
        <p:nvPicPr>
          <p:cNvPr id="52" name="pasted-image.pdf">
            <a:extLst>
              <a:ext uri="{FF2B5EF4-FFF2-40B4-BE49-F238E27FC236}">
                <a16:creationId xmlns:a16="http://schemas.microsoft.com/office/drawing/2014/main" id="{959E31C9-4324-6D4A-9DA0-BF75C1673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16" y="2972774"/>
            <a:ext cx="4229101" cy="393700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80004E3-41AC-5241-8831-683B3BD8A27B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Circuit closure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654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19">
            <a:extLst>
              <a:ext uri="{FF2B5EF4-FFF2-40B4-BE49-F238E27FC236}">
                <a16:creationId xmlns:a16="http://schemas.microsoft.com/office/drawing/2014/main" id="{0F406351-DD77-F94A-A900-5E9A1C17BAC5}"/>
              </a:ext>
            </a:extLst>
          </p:cNvPr>
          <p:cNvGrpSpPr/>
          <p:nvPr/>
        </p:nvGrpSpPr>
        <p:grpSpPr>
          <a:xfrm>
            <a:off x="2652268" y="2498225"/>
            <a:ext cx="6887464" cy="2097582"/>
            <a:chOff x="0" y="0"/>
            <a:chExt cx="6887463" cy="2097580"/>
          </a:xfrm>
        </p:grpSpPr>
        <p:sp>
          <p:nvSpPr>
            <p:cNvPr id="41" name="Shape 309">
              <a:extLst>
                <a:ext uri="{FF2B5EF4-FFF2-40B4-BE49-F238E27FC236}">
                  <a16:creationId xmlns:a16="http://schemas.microsoft.com/office/drawing/2014/main" id="{5D7D081A-EF60-EC47-B56C-9CC1E964803E}"/>
                </a:ext>
              </a:extLst>
            </p:cNvPr>
            <p:cNvSpPr/>
            <p:nvPr/>
          </p:nvSpPr>
          <p:spPr>
            <a:xfrm>
              <a:off x="0" y="0"/>
              <a:ext cx="2298005" cy="2097580"/>
            </a:xfrm>
            <a:prstGeom prst="rect">
              <a:avLst/>
            </a:prstGeom>
            <a:solidFill>
              <a:schemeClr val="accent4">
                <a:hueOff val="-165171"/>
                <a:satOff val="-13982"/>
                <a:lumOff val="-1001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42" name="Shape 310">
              <a:extLst>
                <a:ext uri="{FF2B5EF4-FFF2-40B4-BE49-F238E27FC236}">
                  <a16:creationId xmlns:a16="http://schemas.microsoft.com/office/drawing/2014/main" id="{0E849AB2-012E-1B47-AE6F-45CC127FB587}"/>
                </a:ext>
              </a:extLst>
            </p:cNvPr>
            <p:cNvSpPr/>
            <p:nvPr/>
          </p:nvSpPr>
          <p:spPr>
            <a:xfrm>
              <a:off x="2290758" y="0"/>
              <a:ext cx="2298005" cy="2097580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311">
              <a:extLst>
                <a:ext uri="{FF2B5EF4-FFF2-40B4-BE49-F238E27FC236}">
                  <a16:creationId xmlns:a16="http://schemas.microsoft.com/office/drawing/2014/main" id="{C19F43C0-EC8F-8E43-9FC0-93647EC8D37C}"/>
                </a:ext>
              </a:extLst>
            </p:cNvPr>
            <p:cNvSpPr/>
            <p:nvPr/>
          </p:nvSpPr>
          <p:spPr>
            <a:xfrm>
              <a:off x="4589458" y="0"/>
              <a:ext cx="2298005" cy="2097580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>
                  <a:solidFill>
                    <a:srgbClr val="FFFFFF"/>
                  </a:solidFill>
                  <a:effectLst>
                    <a:outerShdw blurRad="254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312">
              <a:extLst>
                <a:ext uri="{FF2B5EF4-FFF2-40B4-BE49-F238E27FC236}">
                  <a16:creationId xmlns:a16="http://schemas.microsoft.com/office/drawing/2014/main" id="{DB01C338-3551-5B42-9D1E-FCADFEF67367}"/>
                </a:ext>
              </a:extLst>
            </p:cNvPr>
            <p:cNvSpPr/>
            <p:nvPr/>
          </p:nvSpPr>
          <p:spPr>
            <a:xfrm flipH="1" flipV="1">
              <a:off x="1931819" y="306006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45" name="Shape 313">
              <a:extLst>
                <a:ext uri="{FF2B5EF4-FFF2-40B4-BE49-F238E27FC236}">
                  <a16:creationId xmlns:a16="http://schemas.microsoft.com/office/drawing/2014/main" id="{040BDD70-88C9-CD44-AD75-6ADB0B2386FA}"/>
                </a:ext>
              </a:extLst>
            </p:cNvPr>
            <p:cNvSpPr/>
            <p:nvPr/>
          </p:nvSpPr>
          <p:spPr>
            <a:xfrm>
              <a:off x="2284065" y="313755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 dirty="0"/>
            </a:p>
          </p:txBody>
        </p:sp>
        <p:sp>
          <p:nvSpPr>
            <p:cNvPr id="46" name="Shape 314">
              <a:extLst>
                <a:ext uri="{FF2B5EF4-FFF2-40B4-BE49-F238E27FC236}">
                  <a16:creationId xmlns:a16="http://schemas.microsoft.com/office/drawing/2014/main" id="{B55D80B2-1C23-4E4B-9C34-4E7692755589}"/>
                </a:ext>
              </a:extLst>
            </p:cNvPr>
            <p:cNvSpPr/>
            <p:nvPr/>
          </p:nvSpPr>
          <p:spPr>
            <a:xfrm flipH="1" flipV="1">
              <a:off x="4243765" y="306006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47" name="Shape 315">
              <a:extLst>
                <a:ext uri="{FF2B5EF4-FFF2-40B4-BE49-F238E27FC236}">
                  <a16:creationId xmlns:a16="http://schemas.microsoft.com/office/drawing/2014/main" id="{69BEE135-90D7-1144-ADE3-94B28C07B440}"/>
                </a:ext>
              </a:extLst>
            </p:cNvPr>
            <p:cNvSpPr/>
            <p:nvPr/>
          </p:nvSpPr>
          <p:spPr>
            <a:xfrm>
              <a:off x="4598590" y="313755"/>
              <a:ext cx="355472" cy="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000"/>
              </a:pPr>
              <a:endParaRPr/>
            </a:p>
          </p:txBody>
        </p:sp>
        <p:sp>
          <p:nvSpPr>
            <p:cNvPr id="48" name="Shape 316">
              <a:extLst>
                <a:ext uri="{FF2B5EF4-FFF2-40B4-BE49-F238E27FC236}">
                  <a16:creationId xmlns:a16="http://schemas.microsoft.com/office/drawing/2014/main" id="{B3095367-E20D-AE4A-8DE5-0EC0004E756A}"/>
                </a:ext>
              </a:extLst>
            </p:cNvPr>
            <p:cNvSpPr/>
            <p:nvPr/>
          </p:nvSpPr>
          <p:spPr>
            <a:xfrm>
              <a:off x="964750" y="731340"/>
              <a:ext cx="368504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49" name="Shape 317">
              <a:extLst>
                <a:ext uri="{FF2B5EF4-FFF2-40B4-BE49-F238E27FC236}">
                  <a16:creationId xmlns:a16="http://schemas.microsoft.com/office/drawing/2014/main" id="{CBD07134-8438-5745-8793-B45EBF402BF7}"/>
                </a:ext>
              </a:extLst>
            </p:cNvPr>
            <p:cNvSpPr/>
            <p:nvPr/>
          </p:nvSpPr>
          <p:spPr>
            <a:xfrm>
              <a:off x="3339296" y="731340"/>
              <a:ext cx="368505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50" name="Shape 318">
              <a:extLst>
                <a:ext uri="{FF2B5EF4-FFF2-40B4-BE49-F238E27FC236}">
                  <a16:creationId xmlns:a16="http://schemas.microsoft.com/office/drawing/2014/main" id="{B8B17ADB-3AF3-9B48-8CF7-9A6ACDB7720F}"/>
                </a:ext>
              </a:extLst>
            </p:cNvPr>
            <p:cNvSpPr/>
            <p:nvPr/>
          </p:nvSpPr>
          <p:spPr>
            <a:xfrm>
              <a:off x="5722301" y="731340"/>
              <a:ext cx="368504" cy="634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D80004E3-41AC-5241-8831-683B3BD8A27B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Circuit closure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54" name="Shape 309">
            <a:extLst>
              <a:ext uri="{FF2B5EF4-FFF2-40B4-BE49-F238E27FC236}">
                <a16:creationId xmlns:a16="http://schemas.microsoft.com/office/drawing/2014/main" id="{1B5239EF-AE75-1A43-A87B-94994214AB40}"/>
              </a:ext>
            </a:extLst>
          </p:cNvPr>
          <p:cNvSpPr/>
          <p:nvPr/>
        </p:nvSpPr>
        <p:spPr>
          <a:xfrm>
            <a:off x="2652993" y="4595807"/>
            <a:ext cx="6875572" cy="100582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55" name="Shape 312">
            <a:extLst>
              <a:ext uri="{FF2B5EF4-FFF2-40B4-BE49-F238E27FC236}">
                <a16:creationId xmlns:a16="http://schemas.microsoft.com/office/drawing/2014/main" id="{7D785A8D-DF8B-0F45-AA61-252EB4F9FE94}"/>
              </a:ext>
            </a:extLst>
          </p:cNvPr>
          <p:cNvSpPr/>
          <p:nvPr/>
        </p:nvSpPr>
        <p:spPr>
          <a:xfrm flipH="1" flipV="1">
            <a:off x="2668479" y="4577492"/>
            <a:ext cx="6860086" cy="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59" name="Shape 226">
            <a:extLst>
              <a:ext uri="{FF2B5EF4-FFF2-40B4-BE49-F238E27FC236}">
                <a16:creationId xmlns:a16="http://schemas.microsoft.com/office/drawing/2014/main" id="{76B50891-C0EB-FD44-99B3-A38CF4744CAF}"/>
              </a:ext>
            </a:extLst>
          </p:cNvPr>
          <p:cNvSpPr/>
          <p:nvPr/>
        </p:nvSpPr>
        <p:spPr>
          <a:xfrm>
            <a:off x="4874897" y="4468749"/>
            <a:ext cx="167641" cy="167641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0" name="Shape 226">
            <a:extLst>
              <a:ext uri="{FF2B5EF4-FFF2-40B4-BE49-F238E27FC236}">
                <a16:creationId xmlns:a16="http://schemas.microsoft.com/office/drawing/2014/main" id="{A345ABC9-8090-9642-84AB-5230FD0F0B81}"/>
              </a:ext>
            </a:extLst>
          </p:cNvPr>
          <p:cNvSpPr/>
          <p:nvPr/>
        </p:nvSpPr>
        <p:spPr>
          <a:xfrm>
            <a:off x="7157017" y="4501315"/>
            <a:ext cx="167641" cy="167641"/>
          </a:xfrm>
          <a:prstGeom prst="ellipse">
            <a:avLst/>
          </a:prstGeom>
          <a:solidFill>
            <a:srgbClr val="000000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1" name="Shape 317">
            <a:extLst>
              <a:ext uri="{FF2B5EF4-FFF2-40B4-BE49-F238E27FC236}">
                <a16:creationId xmlns:a16="http://schemas.microsoft.com/office/drawing/2014/main" id="{55E74C31-2C7F-7242-A6FF-98101EC63933}"/>
              </a:ext>
            </a:extLst>
          </p:cNvPr>
          <p:cNvSpPr/>
          <p:nvPr/>
        </p:nvSpPr>
        <p:spPr>
          <a:xfrm>
            <a:off x="5991564" y="4965069"/>
            <a:ext cx="230832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/>
              <a:t>4</a:t>
            </a:r>
            <a:endParaRPr dirty="0"/>
          </a:p>
        </p:txBody>
      </p:sp>
      <p:sp>
        <p:nvSpPr>
          <p:cNvPr id="62" name="Shape 313">
            <a:extLst>
              <a:ext uri="{FF2B5EF4-FFF2-40B4-BE49-F238E27FC236}">
                <a16:creationId xmlns:a16="http://schemas.microsoft.com/office/drawing/2014/main" id="{D0110728-BD3F-3E4B-BE41-197DBD8D3D4C}"/>
              </a:ext>
            </a:extLst>
          </p:cNvPr>
          <p:cNvSpPr/>
          <p:nvPr/>
        </p:nvSpPr>
        <p:spPr>
          <a:xfrm flipH="1">
            <a:off x="5969592" y="4242935"/>
            <a:ext cx="10062" cy="3254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3" name="Shape 313">
            <a:extLst>
              <a:ext uri="{FF2B5EF4-FFF2-40B4-BE49-F238E27FC236}">
                <a16:creationId xmlns:a16="http://schemas.microsoft.com/office/drawing/2014/main" id="{D10FD625-9FFE-5844-97F2-DFA975B9493A}"/>
              </a:ext>
            </a:extLst>
          </p:cNvPr>
          <p:cNvSpPr/>
          <p:nvPr/>
        </p:nvSpPr>
        <p:spPr>
          <a:xfrm flipH="1" flipV="1">
            <a:off x="5968495" y="4610618"/>
            <a:ext cx="10062" cy="325400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56" name="Shape 312">
            <a:extLst>
              <a:ext uri="{FF2B5EF4-FFF2-40B4-BE49-F238E27FC236}">
                <a16:creationId xmlns:a16="http://schemas.microsoft.com/office/drawing/2014/main" id="{DDF39823-FC6D-114D-84FF-46F44C952414}"/>
              </a:ext>
            </a:extLst>
          </p:cNvPr>
          <p:cNvSpPr/>
          <p:nvPr/>
        </p:nvSpPr>
        <p:spPr>
          <a:xfrm flipH="1">
            <a:off x="4956965" y="2498225"/>
            <a:ext cx="0" cy="207926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64" name="Shape 312">
            <a:extLst>
              <a:ext uri="{FF2B5EF4-FFF2-40B4-BE49-F238E27FC236}">
                <a16:creationId xmlns:a16="http://schemas.microsoft.com/office/drawing/2014/main" id="{2A812E9A-FE26-F046-87CF-E34CDC5C1DCD}"/>
              </a:ext>
            </a:extLst>
          </p:cNvPr>
          <p:cNvSpPr/>
          <p:nvPr/>
        </p:nvSpPr>
        <p:spPr>
          <a:xfrm flipH="1">
            <a:off x="7241031" y="2489068"/>
            <a:ext cx="0" cy="2079267"/>
          </a:xfrm>
          <a:prstGeom prst="line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none" w="med" len="med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000"/>
            </a:pPr>
            <a:endParaRPr/>
          </a:p>
        </p:txBody>
      </p:sp>
      <p:sp>
        <p:nvSpPr>
          <p:cNvPr id="57" name="Shape 251">
            <a:extLst>
              <a:ext uri="{FF2B5EF4-FFF2-40B4-BE49-F238E27FC236}">
                <a16:creationId xmlns:a16="http://schemas.microsoft.com/office/drawing/2014/main" id="{C09DBD43-D0D0-EC43-BC37-0D438BF7FBFD}"/>
              </a:ext>
            </a:extLst>
          </p:cNvPr>
          <p:cNvSpPr/>
          <p:nvPr/>
        </p:nvSpPr>
        <p:spPr>
          <a:xfrm>
            <a:off x="4512122" y="1321092"/>
            <a:ext cx="3973956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3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Find</a:t>
            </a:r>
            <a:r>
              <a:rPr lang="en-US" dirty="0"/>
              <a:t> </a:t>
            </a:r>
            <a:r>
              <a:rPr lang="en-US" sz="3200" baseline="-25000" dirty="0"/>
              <a:t>1</a:t>
            </a:r>
            <a:r>
              <a:rPr lang="en-US" dirty="0"/>
              <a:t>U</a:t>
            </a:r>
            <a:r>
              <a:rPr lang="en-US" baseline="-25000" dirty="0"/>
              <a:t>4</a:t>
            </a:r>
            <a:r>
              <a:rPr lang="en-US" dirty="0"/>
              <a:t> and </a:t>
            </a:r>
            <a:r>
              <a:rPr lang="en-US" baseline="-25000" dirty="0"/>
              <a:t>3</a:t>
            </a:r>
            <a:r>
              <a:rPr lang="en-US" dirty="0"/>
              <a:t>U</a:t>
            </a:r>
            <a:r>
              <a:rPr lang="en-US" baseline="-25000" dirty="0"/>
              <a:t>4</a:t>
            </a:r>
            <a:endParaRPr baseline="-25000" dirty="0"/>
          </a:p>
        </p:txBody>
      </p:sp>
    </p:spTree>
    <p:extLst>
      <p:ext uri="{BB962C8B-B14F-4D97-AF65-F5344CB8AC3E}">
        <p14:creationId xmlns:p14="http://schemas.microsoft.com/office/powerpoint/2010/main" val="3752292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88E722-FC1C-9442-B2AA-3ED09F5867F9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Rotations in Cartesian coordinates</a:t>
            </a:r>
            <a:endParaRPr lang="en-US" sz="2400" b="1" dirty="0">
              <a:solidFill>
                <a:srgbClr val="008000"/>
              </a:solidFill>
            </a:endParaRPr>
          </a:p>
        </p:txBody>
      </p:sp>
      <p:sp>
        <p:nvSpPr>
          <p:cNvPr id="3" name="Shape 343">
            <a:extLst>
              <a:ext uri="{FF2B5EF4-FFF2-40B4-BE49-F238E27FC236}">
                <a16:creationId xmlns:a16="http://schemas.microsoft.com/office/drawing/2014/main" id="{04E4B1AA-26BF-AD45-B884-B3DE27C69CF5}"/>
              </a:ext>
            </a:extLst>
          </p:cNvPr>
          <p:cNvSpPr/>
          <p:nvPr/>
        </p:nvSpPr>
        <p:spPr>
          <a:xfrm rot="12301802" flipH="1">
            <a:off x="2143412" y="3237960"/>
            <a:ext cx="147025" cy="372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33" h="21600" extrusionOk="0">
                <a:moveTo>
                  <a:pt x="0" y="0"/>
                </a:moveTo>
                <a:cubicBezTo>
                  <a:pt x="11429" y="1197"/>
                  <a:pt x="19734" y="5256"/>
                  <a:pt x="20649" y="10092"/>
                </a:cubicBezTo>
                <a:cubicBezTo>
                  <a:pt x="21600" y="15120"/>
                  <a:pt x="14383" y="19806"/>
                  <a:pt x="2923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4" name="Shape 344">
            <a:extLst>
              <a:ext uri="{FF2B5EF4-FFF2-40B4-BE49-F238E27FC236}">
                <a16:creationId xmlns:a16="http://schemas.microsoft.com/office/drawing/2014/main" id="{D22375AA-468A-3342-950C-83D074B46A39}"/>
              </a:ext>
            </a:extLst>
          </p:cNvPr>
          <p:cNvSpPr/>
          <p:nvPr/>
        </p:nvSpPr>
        <p:spPr>
          <a:xfrm>
            <a:off x="971001" y="2397203"/>
            <a:ext cx="1630655" cy="163629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345">
            <a:extLst>
              <a:ext uri="{FF2B5EF4-FFF2-40B4-BE49-F238E27FC236}">
                <a16:creationId xmlns:a16="http://schemas.microsoft.com/office/drawing/2014/main" id="{0CAA1DC8-4669-7B4C-A6B2-8F151ACCD802}"/>
              </a:ext>
            </a:extLst>
          </p:cNvPr>
          <p:cNvSpPr/>
          <p:nvPr/>
        </p:nvSpPr>
        <p:spPr>
          <a:xfrm>
            <a:off x="1702508" y="3131528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346">
            <a:extLst>
              <a:ext uri="{FF2B5EF4-FFF2-40B4-BE49-F238E27FC236}">
                <a16:creationId xmlns:a16="http://schemas.microsoft.com/office/drawing/2014/main" id="{43A76775-2844-4E4C-BEA1-5C165510E5B7}"/>
              </a:ext>
            </a:extLst>
          </p:cNvPr>
          <p:cNvSpPr/>
          <p:nvPr/>
        </p:nvSpPr>
        <p:spPr>
          <a:xfrm>
            <a:off x="1792040" y="3215348"/>
            <a:ext cx="809712" cy="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7" name="Shape 347">
            <a:extLst>
              <a:ext uri="{FF2B5EF4-FFF2-40B4-BE49-F238E27FC236}">
                <a16:creationId xmlns:a16="http://schemas.microsoft.com/office/drawing/2014/main" id="{12B67173-3644-CB44-BAE3-69D032D7B03E}"/>
              </a:ext>
            </a:extLst>
          </p:cNvPr>
          <p:cNvSpPr/>
          <p:nvPr/>
        </p:nvSpPr>
        <p:spPr>
          <a:xfrm>
            <a:off x="1814278" y="3210011"/>
            <a:ext cx="520473" cy="620275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id="{C23E46FF-44A8-2849-8778-C5C01AB8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854" y="2318261"/>
            <a:ext cx="921576" cy="61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2E978B10-842A-5D4B-858D-7FB6CBD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45" y="3003568"/>
            <a:ext cx="147919" cy="16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>
            <a:extLst>
              <a:ext uri="{FF2B5EF4-FFF2-40B4-BE49-F238E27FC236}">
                <a16:creationId xmlns:a16="http://schemas.microsoft.com/office/drawing/2014/main" id="{FD718325-4987-694B-A62B-DCC3A14A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45" y="3536968"/>
            <a:ext cx="147919" cy="16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1D01B95-3EA7-074A-A9BC-1A882B3E1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29" y="3302163"/>
            <a:ext cx="12794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UniformCircularMotion.gif">
            <a:extLst>
              <a:ext uri="{FF2B5EF4-FFF2-40B4-BE49-F238E27FC236}">
                <a16:creationId xmlns:a16="http://schemas.microsoft.com/office/drawing/2014/main" id="{117382E4-2387-0B4A-AED5-49661798818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67199" y="1470368"/>
            <a:ext cx="365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6B8948D-106C-B84E-BB02-917CFE257862}"/>
              </a:ext>
            </a:extLst>
          </p:cNvPr>
          <p:cNvSpPr txBox="1"/>
          <p:nvPr/>
        </p:nvSpPr>
        <p:spPr>
          <a:xfrm>
            <a:off x="1211640" y="5315070"/>
            <a:ext cx="9768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Blocks motion can be described as a rotation around an origin (Euler pole)</a:t>
            </a:r>
          </a:p>
        </p:txBody>
      </p:sp>
    </p:spTree>
    <p:extLst>
      <p:ext uri="{BB962C8B-B14F-4D97-AF65-F5344CB8AC3E}">
        <p14:creationId xmlns:p14="http://schemas.microsoft.com/office/powerpoint/2010/main" val="3546303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43">
            <a:extLst>
              <a:ext uri="{FF2B5EF4-FFF2-40B4-BE49-F238E27FC236}">
                <a16:creationId xmlns:a16="http://schemas.microsoft.com/office/drawing/2014/main" id="{04E4B1AA-26BF-AD45-B884-B3DE27C69CF5}"/>
              </a:ext>
            </a:extLst>
          </p:cNvPr>
          <p:cNvSpPr/>
          <p:nvPr/>
        </p:nvSpPr>
        <p:spPr>
          <a:xfrm rot="12301802" flipH="1">
            <a:off x="2143412" y="3237960"/>
            <a:ext cx="147025" cy="3724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33" h="21600" extrusionOk="0">
                <a:moveTo>
                  <a:pt x="0" y="0"/>
                </a:moveTo>
                <a:cubicBezTo>
                  <a:pt x="11429" y="1197"/>
                  <a:pt x="19734" y="5256"/>
                  <a:pt x="20649" y="10092"/>
                </a:cubicBezTo>
                <a:cubicBezTo>
                  <a:pt x="21600" y="15120"/>
                  <a:pt x="14383" y="19806"/>
                  <a:pt x="2923" y="21600"/>
                </a:cubicBezTo>
              </a:path>
            </a:pathLst>
          </a:custGeom>
          <a:ln w="38100">
            <a:solidFill>
              <a:srgbClr val="000000"/>
            </a:solidFill>
            <a:miter lim="400000"/>
            <a:headEnd type="triangle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4" name="Shape 344">
            <a:extLst>
              <a:ext uri="{FF2B5EF4-FFF2-40B4-BE49-F238E27FC236}">
                <a16:creationId xmlns:a16="http://schemas.microsoft.com/office/drawing/2014/main" id="{D22375AA-468A-3342-950C-83D074B46A39}"/>
              </a:ext>
            </a:extLst>
          </p:cNvPr>
          <p:cNvSpPr/>
          <p:nvPr/>
        </p:nvSpPr>
        <p:spPr>
          <a:xfrm>
            <a:off x="971001" y="2397203"/>
            <a:ext cx="1630655" cy="163629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Shape 345">
            <a:extLst>
              <a:ext uri="{FF2B5EF4-FFF2-40B4-BE49-F238E27FC236}">
                <a16:creationId xmlns:a16="http://schemas.microsoft.com/office/drawing/2014/main" id="{0CAA1DC8-4669-7B4C-A6B2-8F151ACCD802}"/>
              </a:ext>
            </a:extLst>
          </p:cNvPr>
          <p:cNvSpPr/>
          <p:nvPr/>
        </p:nvSpPr>
        <p:spPr>
          <a:xfrm>
            <a:off x="1702508" y="3131528"/>
            <a:ext cx="167641" cy="167641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0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Shape 346">
            <a:extLst>
              <a:ext uri="{FF2B5EF4-FFF2-40B4-BE49-F238E27FC236}">
                <a16:creationId xmlns:a16="http://schemas.microsoft.com/office/drawing/2014/main" id="{43A76775-2844-4E4C-BEA1-5C165510E5B7}"/>
              </a:ext>
            </a:extLst>
          </p:cNvPr>
          <p:cNvSpPr/>
          <p:nvPr/>
        </p:nvSpPr>
        <p:spPr>
          <a:xfrm>
            <a:off x="1792040" y="3215348"/>
            <a:ext cx="809712" cy="1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sp>
        <p:nvSpPr>
          <p:cNvPr id="7" name="Shape 347">
            <a:extLst>
              <a:ext uri="{FF2B5EF4-FFF2-40B4-BE49-F238E27FC236}">
                <a16:creationId xmlns:a16="http://schemas.microsoft.com/office/drawing/2014/main" id="{12B67173-3644-CB44-BAE3-69D032D7B03E}"/>
              </a:ext>
            </a:extLst>
          </p:cNvPr>
          <p:cNvSpPr/>
          <p:nvPr/>
        </p:nvSpPr>
        <p:spPr>
          <a:xfrm>
            <a:off x="1814278" y="3210011"/>
            <a:ext cx="520473" cy="620275"/>
          </a:xfrm>
          <a:prstGeom prst="line">
            <a:avLst/>
          </a:prstGeom>
          <a:ln w="38100">
            <a:solidFill>
              <a:srgbClr val="6F6A5A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000"/>
            </a:pPr>
            <a:endParaRPr/>
          </a:p>
        </p:txBody>
      </p:sp>
      <p:pic>
        <p:nvPicPr>
          <p:cNvPr id="8" name="pasted-image.pdf">
            <a:extLst>
              <a:ext uri="{FF2B5EF4-FFF2-40B4-BE49-F238E27FC236}">
                <a16:creationId xmlns:a16="http://schemas.microsoft.com/office/drawing/2014/main" id="{C23E46FF-44A8-2849-8778-C5C01AB84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854" y="2318261"/>
            <a:ext cx="921576" cy="617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asted-image.pdf">
            <a:extLst>
              <a:ext uri="{FF2B5EF4-FFF2-40B4-BE49-F238E27FC236}">
                <a16:creationId xmlns:a16="http://schemas.microsoft.com/office/drawing/2014/main" id="{2E978B10-842A-5D4B-858D-7FB6CBD45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945" y="3003568"/>
            <a:ext cx="147919" cy="16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asted-image.pdf">
            <a:extLst>
              <a:ext uri="{FF2B5EF4-FFF2-40B4-BE49-F238E27FC236}">
                <a16:creationId xmlns:a16="http://schemas.microsoft.com/office/drawing/2014/main" id="{FD718325-4987-694B-A62B-DCC3A14A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845" y="3536968"/>
            <a:ext cx="147919" cy="167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pasted-image.pdf">
            <a:extLst>
              <a:ext uri="{FF2B5EF4-FFF2-40B4-BE49-F238E27FC236}">
                <a16:creationId xmlns:a16="http://schemas.microsoft.com/office/drawing/2014/main" id="{F1D01B95-3EA7-074A-A9BC-1A882B3E1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029" y="3302163"/>
            <a:ext cx="127941" cy="215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" name="UniformCircularMotion.gif">
            <a:extLst>
              <a:ext uri="{FF2B5EF4-FFF2-40B4-BE49-F238E27FC236}">
                <a16:creationId xmlns:a16="http://schemas.microsoft.com/office/drawing/2014/main" id="{731DE5E4-CC2C-3946-8D73-C8A2A907331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267199" y="1470368"/>
            <a:ext cx="3657601" cy="3657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C1C2B2-2CD5-D344-BEAD-9BB5F85233D3}"/>
              </a:ext>
            </a:extLst>
          </p:cNvPr>
          <p:cNvSpPr txBox="1"/>
          <p:nvPr/>
        </p:nvSpPr>
        <p:spPr>
          <a:xfrm>
            <a:off x="1211640" y="5315070"/>
            <a:ext cx="97687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Blocks motion can be described as a rotation around an origin (Euler pole)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Velocity varies with distance, but angular velocity is constant</a:t>
            </a:r>
          </a:p>
        </p:txBody>
      </p:sp>
      <p:pic>
        <p:nvPicPr>
          <p:cNvPr id="15" name="UniformCircularMotion.gif">
            <a:extLst>
              <a:ext uri="{FF2B5EF4-FFF2-40B4-BE49-F238E27FC236}">
                <a16:creationId xmlns:a16="http://schemas.microsoft.com/office/drawing/2014/main" id="{9E1B9115-900F-BF4E-89BA-CE7FD9592B5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553576" y="1572432"/>
            <a:ext cx="3479160" cy="3479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" name="UniformCircularMotion.gif">
            <a:extLst>
              <a:ext uri="{FF2B5EF4-FFF2-40B4-BE49-F238E27FC236}">
                <a16:creationId xmlns:a16="http://schemas.microsoft.com/office/drawing/2014/main" id="{08EF5BD0-B62F-124A-9EDD-77E5475ABBD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9571673" y="2590530"/>
            <a:ext cx="1442964" cy="144296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D00300-4909-FC4A-8FF2-352578A496EF}"/>
              </a:ext>
            </a:extLst>
          </p:cNvPr>
          <p:cNvSpPr txBox="1"/>
          <p:nvPr/>
        </p:nvSpPr>
        <p:spPr>
          <a:xfrm>
            <a:off x="2287207" y="334606"/>
            <a:ext cx="7630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0090"/>
                </a:solidFill>
              </a:rPr>
              <a:t>Rotations in Cartesian coordinates</a:t>
            </a:r>
            <a:endParaRPr lang="en-US" sz="2400" b="1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385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2337</TotalTime>
  <Words>566</Words>
  <Application>Microsoft Macintosh PowerPoint</Application>
  <PresentationFormat>Widescreen</PresentationFormat>
  <Paragraphs>88</Paragraphs>
  <Slides>20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 Neue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EOS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Emma Hill</dc:creator>
  <cp:lastModifiedBy>#MALLICK RISHAV#</cp:lastModifiedBy>
  <cp:revision>366</cp:revision>
  <dcterms:created xsi:type="dcterms:W3CDTF">2011-12-19T02:43:06Z</dcterms:created>
  <dcterms:modified xsi:type="dcterms:W3CDTF">2021-05-10T03:43:08Z</dcterms:modified>
</cp:coreProperties>
</file>